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slideLayout" Target="../slideLayouts/slideLayout1.xml"/><Relationship Id="rId6"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slideLayout" Target="../slideLayouts/slideLayout1.xml"/><Relationship Id="rId7"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slideLayout" Target="../slideLayouts/slideLayout1.xml"/><Relationship Id="rId7"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image-4-1.gif"/><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D2021"/>
        </a:solidFill>
      </p:bgPr>
    </p:bg>
    <p:spTree>
      <p:nvGrpSpPr>
        <p:cNvPr id="1" name=""/>
        <p:cNvGrpSpPr/>
        <p:nvPr/>
      </p:nvGrpSpPr>
      <p:grpSpPr>
        <a:xfrm>
          <a:off x="0" y="0"/>
          <a:ext cx="0" cy="0"/>
          <a:chOff x="0" y="0"/>
          <a:chExt cx="0" cy="0"/>
        </a:xfrm>
      </p:grpSpPr>
      <p:pic>
        <p:nvPicPr>
          <p:cNvPr id="2" name="Input Method" descr="preencoded.png">    </p:cNvPr>
          <p:cNvPicPr>
            <a:picLocks noChangeAspect="1"/>
          </p:cNvPicPr>
          <p:nvPr/>
        </p:nvPicPr>
        <p:blipFill>
          <a:blip r:embed="rId1"/>
          <a:srcRect l="0" r="0" t="0" b="0"/>
          <a:stretch/>
        </p:blipFill>
        <p:spPr>
          <a:xfrm>
            <a:off x="1371600" y="2962275"/>
            <a:ext cx="4572000" cy="1028700"/>
          </a:xfrm>
          <a:prstGeom prst="rect">
            <a:avLst/>
          </a:prstGeom>
        </p:spPr>
      </p:pic>
      <p:pic>
        <p:nvPicPr>
          <p:cNvPr id="3" name="python-svgrepo-com 1" descr="preencoded.png">    </p:cNvPr>
          <p:cNvPicPr>
            <a:picLocks noChangeAspect="1"/>
          </p:cNvPicPr>
          <p:nvPr/>
        </p:nvPicPr>
        <p:blipFill>
          <a:blip r:embed="rId2"/>
          <a:srcRect l="0" r="0" t="0" b="0"/>
          <a:stretch/>
        </p:blipFill>
        <p:spPr>
          <a:xfrm>
            <a:off x="6276975" y="2276475"/>
            <a:ext cx="5734050" cy="5734050"/>
          </a:xfrm>
          <a:prstGeom prst="rect">
            <a:avLst/>
          </a:prstGeom>
        </p:spPr>
      </p:pic>
      <p:pic>
        <p:nvPicPr>
          <p:cNvPr id="4" name="Rectangle 8" descr="preencoded.png">    </p:cNvPr>
          <p:cNvPicPr>
            <a:picLocks noChangeAspect="1"/>
          </p:cNvPicPr>
          <p:nvPr/>
        </p:nvPicPr>
        <p:blipFill>
          <a:blip r:embed="rId3"/>
          <a:srcRect l="0" r="0" t="0" b="0"/>
          <a:stretch/>
        </p:blipFill>
        <p:spPr>
          <a:xfrm>
            <a:off x="0" y="0"/>
            <a:ext cx="18288000" cy="1866900"/>
          </a:xfrm>
          <a:prstGeom prst="rect">
            <a:avLst/>
          </a:prstGeom>
        </p:spPr>
      </p:pic>
      <p:pic>
        <p:nvPicPr>
          <p:cNvPr id="5" name="Vector" descr="preencoded.png">    </p:cNvPr>
          <p:cNvPicPr>
            <a:picLocks noChangeAspect="1"/>
          </p:cNvPicPr>
          <p:nvPr/>
        </p:nvPicPr>
        <p:blipFill>
          <a:blip r:embed="rId4"/>
          <a:srcRect l="0" r="0" t="0" b="0"/>
          <a:stretch/>
        </p:blipFill>
        <p:spPr>
          <a:xfrm>
            <a:off x="304800" y="9258300"/>
            <a:ext cx="2419350" cy="695325"/>
          </a:xfrm>
          <a:prstGeom prst="rect">
            <a:avLst/>
          </a:prstGeom>
        </p:spPr>
      </p:pic>
      <p:sp>
        <p:nvSpPr>
          <p:cNvPr id="6" name="Body"/>
          <p:cNvSpPr/>
          <p:nvPr/>
        </p:nvSpPr>
        <p:spPr>
          <a:xfrm>
            <a:off x="600075" y="619125"/>
            <a:ext cx="17097375" cy="638175"/>
          </a:xfrm>
          <a:prstGeom prst="rect">
            <a:avLst/>
          </a:prstGeom>
          <a:noFill/>
          <a:ln/>
        </p:spPr>
        <p:txBody>
          <a:bodyPr wrap="square" lIns="0" tIns="0" rIns="0" bIns="0" rtlCol="0" anchor="ctr"/>
          <a:lstStyle/>
          <a:p>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I</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N</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T</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R</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O</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D</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U</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C</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T</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I</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O</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N</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 </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T</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O</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 </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P</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R</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O</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G</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R</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A</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M</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M</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I</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N</a:t>
            </a:r>
            <a:pPr algn="ctr" indent="0" marL="0">
              <a:lnSpc>
                <a:spcPts val="7268"/>
              </a:lnSpc>
              <a:buNone/>
            </a:pPr>
            <a:r>
              <a:rPr lang="en-US" sz="7200" spc="-75" kern="0" dirty="0">
                <a:solidFill>
                  <a:srgbClr val="FFFFFF"/>
                </a:solidFill>
                <a:latin typeface="Rubik Black" pitchFamily="34" charset="0"/>
                <a:ea typeface="Rubik Black" pitchFamily="34" charset="-122"/>
                <a:cs typeface="Rubik Black" pitchFamily="34" charset="-120"/>
              </a:rPr>
              <a:t>G</a:t>
            </a:r>
            <a:endParaRPr lang="en-US"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D2021"/>
        </a:solidFill>
      </p:bgPr>
    </p:bg>
    <p:spTree>
      <p:nvGrpSpPr>
        <p:cNvPr id="1" name=""/>
        <p:cNvGrpSpPr/>
        <p:nvPr/>
      </p:nvGrpSpPr>
      <p:grpSpPr>
        <a:xfrm>
          <a:off x="0" y="0"/>
          <a:ext cx="0" cy="0"/>
          <a:chOff x="0" y="0"/>
          <a:chExt cx="0" cy="0"/>
        </a:xfrm>
      </p:grpSpPr>
      <p:pic>
        <p:nvPicPr>
          <p:cNvPr id="2" name="image 4" descr="preencoded.png">    </p:cNvPr>
          <p:cNvPicPr>
            <a:picLocks noChangeAspect="1"/>
          </p:cNvPicPr>
          <p:nvPr/>
        </p:nvPicPr>
        <p:blipFill>
          <a:blip r:embed="rId1"/>
          <a:srcRect l="0" r="0" t="0" b="0"/>
          <a:stretch/>
        </p:blipFill>
        <p:spPr>
          <a:xfrm>
            <a:off x="2695575" y="3438525"/>
            <a:ext cx="12887325" cy="4886325"/>
          </a:xfrm>
          <a:prstGeom prst="rect">
            <a:avLst/>
          </a:prstGeom>
        </p:spPr>
      </p:pic>
      <p:sp>
        <p:nvSpPr>
          <p:cNvPr id="3" name="Strings"/>
          <p:cNvSpPr/>
          <p:nvPr/>
        </p:nvSpPr>
        <p:spPr>
          <a:xfrm>
            <a:off x="619125" y="514350"/>
            <a:ext cx="62865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4" name="NOTE the use of the term characters appose to letters indeed we can virtually have any text value like emojis and escape characters"/>
          <p:cNvSpPr/>
          <p:nvPr/>
        </p:nvSpPr>
        <p:spPr>
          <a:xfrm>
            <a:off x="9972675" y="514350"/>
            <a:ext cx="7839075" cy="2457450"/>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x</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j</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D2021"/>
        </a:solidFill>
      </p:bgPr>
    </p:bg>
    <p:spTree>
      <p:nvGrpSpPr>
        <p:cNvPr id="1" name=""/>
        <p:cNvGrpSpPr/>
        <p:nvPr/>
      </p:nvGrpSpPr>
      <p:grpSpPr>
        <a:xfrm>
          <a:off x="0" y="0"/>
          <a:ext cx="0" cy="0"/>
          <a:chOff x="0" y="0"/>
          <a:chExt cx="0" cy="0"/>
        </a:xfrm>
      </p:grpSpPr>
      <p:pic>
        <p:nvPicPr>
          <p:cNvPr id="2" name="Screenshot-137-768x207 1" descr="preencoded.png">    </p:cNvPr>
          <p:cNvPicPr>
            <a:picLocks noChangeAspect="1"/>
          </p:cNvPicPr>
          <p:nvPr/>
        </p:nvPicPr>
        <p:blipFill>
          <a:blip r:embed="rId1"/>
          <a:srcRect l="0" r="0" t="0" b="0"/>
          <a:stretch/>
        </p:blipFill>
        <p:spPr>
          <a:xfrm>
            <a:off x="9906000" y="2905125"/>
            <a:ext cx="7315200" cy="1971675"/>
          </a:xfrm>
          <a:prstGeom prst="rect">
            <a:avLst/>
          </a:prstGeom>
        </p:spPr>
      </p:pic>
      <p:pic>
        <p:nvPicPr>
          <p:cNvPr id="3" name="image 5" descr="preencoded.png">    </p:cNvPr>
          <p:cNvPicPr>
            <a:picLocks noChangeAspect="1"/>
          </p:cNvPicPr>
          <p:nvPr/>
        </p:nvPicPr>
        <p:blipFill>
          <a:blip r:embed="rId2"/>
          <a:srcRect l="0" r="0" t="0" b="0"/>
          <a:stretch/>
        </p:blipFill>
        <p:spPr>
          <a:xfrm>
            <a:off x="9906000" y="6448425"/>
            <a:ext cx="7143750" cy="2895600"/>
          </a:xfrm>
          <a:prstGeom prst="rect">
            <a:avLst/>
          </a:prstGeom>
        </p:spPr>
      </p:pic>
      <p:sp>
        <p:nvSpPr>
          <p:cNvPr id="4" name="Integers  Floats"/>
          <p:cNvSpPr/>
          <p:nvPr/>
        </p:nvSpPr>
        <p:spPr>
          <a:xfrm>
            <a:off x="619125" y="514350"/>
            <a:ext cx="142875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&amp;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5" name="Integerint Any whole number positive or negative includes 0"/>
          <p:cNvSpPr/>
          <p:nvPr/>
        </p:nvSpPr>
        <p:spPr>
          <a:xfrm>
            <a:off x="619125" y="2686050"/>
            <a:ext cx="7419975" cy="1895475"/>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g</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0</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endParaRPr lang="en-US" sz="4800" dirty="0"/>
          </a:p>
        </p:txBody>
      </p:sp>
      <p:sp>
        <p:nvSpPr>
          <p:cNvPr id="6" name="Floatsfloat Any Decimal Real Number ie 314159"/>
          <p:cNvSpPr/>
          <p:nvPr/>
        </p:nvSpPr>
        <p:spPr>
          <a:xfrm>
            <a:off x="619125" y="6772275"/>
            <a:ext cx="7419975" cy="25717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F</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f</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3</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1</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4</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1</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5</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9</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endParaRPr lang="en-US"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D2021"/>
        </a:solidFill>
      </p:bgPr>
    </p:bg>
    <p:spTree>
      <p:nvGrpSpPr>
        <p:cNvPr id="1" name=""/>
        <p:cNvGrpSpPr/>
        <p:nvPr/>
      </p:nvGrpSpPr>
      <p:grpSpPr>
        <a:xfrm>
          <a:off x="0" y="0"/>
          <a:ext cx="0" cy="0"/>
          <a:chOff x="0" y="0"/>
          <a:chExt cx="0" cy="0"/>
        </a:xfrm>
      </p:grpSpPr>
      <p:sp>
        <p:nvSpPr>
          <p:cNvPr id="2" name="Integers  Floats"/>
          <p:cNvSpPr/>
          <p:nvPr/>
        </p:nvSpPr>
        <p:spPr>
          <a:xfrm>
            <a:off x="933450" y="0"/>
            <a:ext cx="142875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&amp;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3" name="NOTE Python supports theoretically numbers that are infinitely large The int type has no max limit"/>
          <p:cNvSpPr/>
          <p:nvPr/>
        </p:nvSpPr>
        <p:spPr>
          <a:xfrm>
            <a:off x="933450" y="2181225"/>
            <a:ext cx="16487775" cy="19621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x</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br/>
            <a:pPr algn="l" indent="0" marL="0">
              <a:lnSpc>
                <a:spcPts val="4127"/>
              </a:lnSpc>
              <a:buNone/>
            </a:pPr>
            <a:endParaRPr lang="en-US" sz="4800" dirty="0"/>
          </a:p>
        </p:txBody>
      </p:sp>
      <p:sp>
        <p:nvSpPr>
          <p:cNvPr id="4" name="Floats decimal numbers arent always perfectly precise so tiny rounding errors can happen"/>
          <p:cNvSpPr/>
          <p:nvPr/>
        </p:nvSpPr>
        <p:spPr>
          <a:xfrm>
            <a:off x="933450" y="4448175"/>
            <a:ext cx="16478250" cy="37052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d</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w</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d</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endParaRPr lang="en-US" sz="4800" dirty="0"/>
          </a:p>
        </p:txBody>
      </p:sp>
      <p:sp>
        <p:nvSpPr>
          <p:cNvPr id="5" name="print01  02  might show 030000000000000004"/>
          <p:cNvSpPr/>
          <p:nvPr/>
        </p:nvSpPr>
        <p:spPr>
          <a:xfrm>
            <a:off x="514350" y="7477125"/>
            <a:ext cx="16878300" cy="676275"/>
          </a:xfrm>
          <a:prstGeom prst="rect">
            <a:avLst/>
          </a:prstGeom>
          <a:noFill/>
          <a:ln/>
        </p:spPr>
        <p:txBody>
          <a:bodyPr wrap="square" lIns="0" tIns="0" rIns="0" bIns="0" rtlCol="0" anchor="ctr"/>
          <a:lstStyle/>
          <a:p>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r</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1</a:t>
            </a:r>
            <a:pPr algn="ctr"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2</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m</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g</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w</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3</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0</a:t>
            </a:r>
            <a:pPr algn="ctr"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4</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endParaRPr lang="en-US" sz="4800" dirty="0"/>
          </a:p>
        </p:txBody>
      </p:sp>
      <p:sp>
        <p:nvSpPr>
          <p:cNvPr id="6" name="printfloatinf"/>
          <p:cNvSpPr/>
          <p:nvPr/>
        </p:nvSpPr>
        <p:spPr>
          <a:xfrm>
            <a:off x="704850" y="4114800"/>
            <a:ext cx="16878300" cy="676275"/>
          </a:xfrm>
          <a:prstGeom prst="rect">
            <a:avLst/>
          </a:prstGeom>
          <a:noFill/>
          <a:ln/>
        </p:spPr>
        <p:txBody>
          <a:bodyPr wrap="square" lIns="0" tIns="0" rIns="0" bIns="0" rtlCol="0" anchor="ctr"/>
          <a:lstStyle/>
          <a:p>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r</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ctr"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39BAE6"/>
                </a:solidFill>
                <a:latin typeface="Share Tech Mono Regular" pitchFamily="34" charset="0"/>
                <a:ea typeface="Share Tech Mono Regular" pitchFamily="34" charset="-122"/>
                <a:cs typeface="Share Tech Mono Regular" pitchFamily="34" charset="-120"/>
              </a:rPr>
              <a:t>f</a:t>
            </a:r>
            <a:pPr algn="ctr" indent="0" marL="0">
              <a:lnSpc>
                <a:spcPts val="4590"/>
              </a:lnSpc>
              <a:buNone/>
            </a:pPr>
            <a:r>
              <a:rPr lang="en-US" sz="4800" dirty="0">
                <a:solidFill>
                  <a:srgbClr val="39BAE6"/>
                </a:solidFill>
                <a:latin typeface="Share Tech Mono Regular" pitchFamily="34" charset="0"/>
                <a:ea typeface="Share Tech Mono Regular" pitchFamily="34" charset="-122"/>
                <a:cs typeface="Share Tech Mono Regular" pitchFamily="34" charset="-120"/>
              </a:rPr>
              <a:t>l</a:t>
            </a:r>
            <a:pPr algn="ctr" indent="0" marL="0">
              <a:lnSpc>
                <a:spcPts val="4590"/>
              </a:lnSpc>
              <a:buNone/>
            </a:pPr>
            <a:r>
              <a:rPr lang="en-US" sz="4800" dirty="0">
                <a:solidFill>
                  <a:srgbClr val="39BAE6"/>
                </a:solidFill>
                <a:latin typeface="Share Tech Mono Regular" pitchFamily="34" charset="0"/>
                <a:ea typeface="Share Tech Mono Regular" pitchFamily="34" charset="-122"/>
                <a:cs typeface="Share Tech Mono Regular" pitchFamily="34" charset="-120"/>
              </a:rPr>
              <a:t>o</a:t>
            </a:r>
            <a:pPr algn="ctr" indent="0" marL="0">
              <a:lnSpc>
                <a:spcPts val="4590"/>
              </a:lnSpc>
              <a:buNone/>
            </a:pPr>
            <a:r>
              <a:rPr lang="en-US" sz="4800" dirty="0">
                <a:solidFill>
                  <a:srgbClr val="39BAE6"/>
                </a:solidFill>
                <a:latin typeface="Share Tech Mono Regular" pitchFamily="34" charset="0"/>
                <a:ea typeface="Share Tech Mono Regular" pitchFamily="34" charset="-122"/>
                <a:cs typeface="Share Tech Mono Regular" pitchFamily="34" charset="-120"/>
              </a:rPr>
              <a:t>a</a:t>
            </a:r>
            <a:pPr algn="ctr" indent="0" marL="0">
              <a:lnSpc>
                <a:spcPts val="4590"/>
              </a:lnSpc>
              <a:buNone/>
            </a:pPr>
            <a:r>
              <a:rPr lang="en-US" sz="4800" dirty="0">
                <a:solidFill>
                  <a:srgbClr val="39BAE6"/>
                </a:solidFill>
                <a:latin typeface="Share Tech Mono Regular" pitchFamily="34" charset="0"/>
                <a:ea typeface="Share Tech Mono Regular" pitchFamily="34" charset="-122"/>
                <a:cs typeface="Share Tech Mono Regular" pitchFamily="34" charset="-120"/>
              </a:rPr>
              <a:t>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i</a:t>
            </a:r>
            <a:pPr algn="ctr"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n</a:t>
            </a:r>
            <a:pPr algn="ctr"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f</a:t>
            </a:r>
            <a:pPr algn="ctr"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ctr"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endParaRPr lang="en-US" sz="4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D2021"/>
        </a:solidFill>
      </p:bgPr>
    </p:bg>
    <p:spTree>
      <p:nvGrpSpPr>
        <p:cNvPr id="1" name=""/>
        <p:cNvGrpSpPr/>
        <p:nvPr/>
      </p:nvGrpSpPr>
      <p:grpSpPr>
        <a:xfrm>
          <a:off x="0" y="0"/>
          <a:ext cx="0" cy="0"/>
          <a:chOff x="0" y="0"/>
          <a:chExt cx="0" cy="0"/>
        </a:xfrm>
      </p:grpSpPr>
      <p:pic>
        <p:nvPicPr>
          <p:cNvPr id="2" name="image 2" descr="preencoded.png">    </p:cNvPr>
          <p:cNvPicPr>
            <a:picLocks noChangeAspect="1"/>
          </p:cNvPicPr>
          <p:nvPr/>
        </p:nvPicPr>
        <p:blipFill>
          <a:blip r:embed="rId1"/>
          <a:srcRect l="0" r="0" t="0" b="0"/>
          <a:stretch/>
        </p:blipFill>
        <p:spPr>
          <a:xfrm>
            <a:off x="1162050" y="4152900"/>
            <a:ext cx="2676525" cy="3686175"/>
          </a:xfrm>
          <a:prstGeom prst="rect">
            <a:avLst/>
          </a:prstGeom>
        </p:spPr>
      </p:pic>
      <p:pic>
        <p:nvPicPr>
          <p:cNvPr id="3" name="image 1" descr="preencoded.png">    </p:cNvPr>
          <p:cNvPicPr>
            <a:picLocks noChangeAspect="1"/>
          </p:cNvPicPr>
          <p:nvPr/>
        </p:nvPicPr>
        <p:blipFill>
          <a:blip r:embed="rId2"/>
          <a:srcRect l="0" r="0" t="0" b="0"/>
          <a:stretch/>
        </p:blipFill>
        <p:spPr>
          <a:xfrm>
            <a:off x="8277225" y="2552700"/>
            <a:ext cx="9058275" cy="4905375"/>
          </a:xfrm>
          <a:prstGeom prst="rect">
            <a:avLst/>
          </a:prstGeom>
        </p:spPr>
      </p:pic>
      <p:pic>
        <p:nvPicPr>
          <p:cNvPr id="4" name="Right arrow straight" descr="preencoded.png">    </p:cNvPr>
          <p:cNvPicPr>
            <a:picLocks noChangeAspect="1"/>
          </p:cNvPicPr>
          <p:nvPr/>
        </p:nvPicPr>
        <p:blipFill>
          <a:blip r:embed="rId3"/>
          <a:srcRect l="0" r="0" t="0" b="0"/>
          <a:stretch/>
        </p:blipFill>
        <p:spPr>
          <a:xfrm>
            <a:off x="3076575" y="6525485"/>
            <a:ext cx="1260008" cy="1063037"/>
          </a:xfrm>
          <a:prstGeom prst="rect">
            <a:avLst/>
          </a:prstGeom>
        </p:spPr>
      </p:pic>
      <p:pic>
        <p:nvPicPr>
          <p:cNvPr id="5" name="Right arrow straight" descr="preencoded.png">    </p:cNvPr>
          <p:cNvPicPr>
            <a:picLocks noChangeAspect="1"/>
          </p:cNvPicPr>
          <p:nvPr/>
        </p:nvPicPr>
        <p:blipFill>
          <a:blip r:embed="rId4"/>
          <a:srcRect l="0" r="0" t="0" b="0"/>
          <a:stretch/>
        </p:blipFill>
        <p:spPr>
          <a:xfrm>
            <a:off x="3448050" y="4314825"/>
            <a:ext cx="1352550" cy="304800"/>
          </a:xfrm>
          <a:prstGeom prst="rect">
            <a:avLst/>
          </a:prstGeom>
        </p:spPr>
      </p:pic>
      <p:sp>
        <p:nvSpPr>
          <p:cNvPr id="6" name="Arithmetic Operators"/>
          <p:cNvSpPr/>
          <p:nvPr/>
        </p:nvSpPr>
        <p:spPr>
          <a:xfrm>
            <a:off x="619125" y="666750"/>
            <a:ext cx="180213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h</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7" name="Im certain everyone is familiar with  but note Modulus and Quotient"/>
          <p:cNvSpPr/>
          <p:nvPr/>
        </p:nvSpPr>
        <p:spPr>
          <a:xfrm>
            <a:off x="704850" y="2552700"/>
            <a:ext cx="6486525" cy="200977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c</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v</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y</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f</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b</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Q</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endParaRPr lang="en-US" sz="3000" dirty="0"/>
          </a:p>
        </p:txBody>
      </p:sp>
      <p:sp>
        <p:nvSpPr>
          <p:cNvPr id="8" name="Modulusremainder"/>
          <p:cNvSpPr/>
          <p:nvPr/>
        </p:nvSpPr>
        <p:spPr>
          <a:xfrm>
            <a:off x="4124325" y="6153150"/>
            <a:ext cx="3943350"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endParaRPr lang="en-US" sz="3000" dirty="0"/>
          </a:p>
        </p:txBody>
      </p:sp>
      <p:sp>
        <p:nvSpPr>
          <p:cNvPr id="9" name="Quotient"/>
          <p:cNvSpPr/>
          <p:nvPr/>
        </p:nvSpPr>
        <p:spPr>
          <a:xfrm>
            <a:off x="5029200" y="4238625"/>
            <a:ext cx="1800225"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Q</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endParaRPr lang="en-US"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D2021"/>
        </a:solidFill>
      </p:bgPr>
    </p:bg>
    <p:spTree>
      <p:nvGrpSpPr>
        <p:cNvPr id="1" name=""/>
        <p:cNvGrpSpPr/>
        <p:nvPr/>
      </p:nvGrpSpPr>
      <p:grpSpPr>
        <a:xfrm>
          <a:off x="0" y="0"/>
          <a:ext cx="0" cy="0"/>
          <a:chOff x="0" y="0"/>
          <a:chExt cx="0" cy="0"/>
        </a:xfrm>
      </p:grpSpPr>
      <p:sp>
        <p:nvSpPr>
          <p:cNvPr id="2" name="Casting"/>
          <p:cNvSpPr/>
          <p:nvPr/>
        </p:nvSpPr>
        <p:spPr>
          <a:xfrm>
            <a:off x="619125" y="666750"/>
            <a:ext cx="64960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endParaRPr lang="en-US" sz="12000" dirty="0"/>
          </a:p>
        </p:txBody>
      </p:sp>
      <p:sp>
        <p:nvSpPr>
          <p:cNvPr id="3" name="Purpose Convert text numbers eg 123 to integers for calculations"/>
          <p:cNvSpPr/>
          <p:nvPr/>
        </p:nvSpPr>
        <p:spPr>
          <a:xfrm>
            <a:off x="619125" y="2476500"/>
            <a:ext cx="16487775" cy="19621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v</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x</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1</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2</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3</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endParaRPr lang="en-US" sz="4800" dirty="0"/>
          </a:p>
        </p:txBody>
      </p:sp>
      <p:sp>
        <p:nvSpPr>
          <p:cNvPr id="4" name="Function Use int to cast a string to an integer"/>
          <p:cNvSpPr/>
          <p:nvPr/>
        </p:nvSpPr>
        <p:spPr>
          <a:xfrm>
            <a:off x="619125" y="4438650"/>
            <a:ext cx="16487775" cy="19621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F</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c</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endParaRPr lang="en-US" sz="4800" dirty="0"/>
          </a:p>
        </p:txBody>
      </p:sp>
      <p:sp>
        <p:nvSpPr>
          <p:cNvPr id="5" name="Error Handling Non-numeric strings cause Value Error Always ensure the string represents a valid number before casting"/>
          <p:cNvSpPr/>
          <p:nvPr/>
        </p:nvSpPr>
        <p:spPr>
          <a:xfrm>
            <a:off x="619125" y="7562850"/>
            <a:ext cx="16487775" cy="19621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H</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d</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g</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V</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w</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y</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v</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d</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u</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m</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endParaRPr lang="en-US" sz="4800" dirty="0"/>
          </a:p>
        </p:txBody>
      </p:sp>
      <p:sp>
        <p:nvSpPr>
          <p:cNvPr id="6" name="num  int42 printnum  8  50"/>
          <p:cNvSpPr/>
          <p:nvPr/>
        </p:nvSpPr>
        <p:spPr>
          <a:xfrm>
            <a:off x="2809875" y="5419725"/>
            <a:ext cx="10525125" cy="2733675"/>
          </a:xfrm>
          <a:prstGeom prst="rect">
            <a:avLst/>
          </a:prstGeom>
          <a:noFill/>
          <a:ln/>
        </p:spPr>
        <p:txBody>
          <a:bodyPr wrap="square" lIns="0" tIns="0" rIns="0" bIns="0" rtlCol="0" anchor="t"/>
          <a:lstStyle/>
          <a:p>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39BAE6"/>
                </a:solidFill>
                <a:latin typeface="Share Tech Mono Regular" pitchFamily="34" charset="0"/>
                <a:ea typeface="Share Tech Mono Regular" pitchFamily="34" charset="-122"/>
                <a:cs typeface="Share Tech Mono Regular" pitchFamily="34" charset="-120"/>
              </a:rPr>
              <a:t>i</a:t>
            </a:r>
            <a:pPr algn="l" indent="0" marL="0">
              <a:lnSpc>
                <a:spcPts val="6885"/>
              </a:lnSpc>
              <a:buNone/>
            </a:pPr>
            <a:r>
              <a:rPr lang="en-US" sz="7200" dirty="0">
                <a:solidFill>
                  <a:srgbClr val="39BAE6"/>
                </a:solidFill>
                <a:latin typeface="Share Tech Mono Regular" pitchFamily="34" charset="0"/>
                <a:ea typeface="Share Tech Mono Regular" pitchFamily="34" charset="-122"/>
                <a:cs typeface="Share Tech Mono Regular" pitchFamily="34" charset="-120"/>
              </a:rPr>
              <a:t>n</a:t>
            </a:r>
            <a:pPr algn="l" indent="0" marL="0">
              <a:lnSpc>
                <a:spcPts val="6885"/>
              </a:lnSpc>
              <a:buNone/>
            </a:pPr>
            <a:r>
              <a:rPr lang="en-US" sz="7200" dirty="0">
                <a:solidFill>
                  <a:srgbClr val="39BAE6"/>
                </a:solidFill>
                <a:latin typeface="Share Tech Mono Regular" pitchFamily="34" charset="0"/>
                <a:ea typeface="Share Tech Mono Regular" pitchFamily="34" charset="-122"/>
                <a:cs typeface="Share Tech Mono Regular" pitchFamily="34" charset="-120"/>
              </a:rPr>
              <a:t>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4</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2</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6885"/>
              </a:lnSpc>
              <a:buNone/>
            </a:pPr>
            <a:r>
              <a:rPr lang="en-US" sz="72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8</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ACB6BF"/>
                </a:solidFill>
                <a:latin typeface="Share Tech Mono Regular" pitchFamily="34" charset="0"/>
                <a:ea typeface="Share Tech Mono Regular" pitchFamily="34" charset="-122"/>
                <a:cs typeface="Share Tech Mono Regular" pitchFamily="34" charset="-120"/>
              </a:rPr>
              <a:t>5</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0</a:t>
            </a:r>
            <a:pPr algn="l" indent="0" marL="0">
              <a:lnSpc>
                <a:spcPts val="6885"/>
              </a:lnSpc>
              <a:buNone/>
            </a:pPr>
            <a:r>
              <a:rPr lang="en-US" sz="7200" dirty="0">
                <a:solidFill>
                  <a:srgbClr val="FF8F40"/>
                </a:solidFill>
                <a:latin typeface="Share Tech Mono Regular" pitchFamily="34" charset="0"/>
                <a:ea typeface="Share Tech Mono Regular" pitchFamily="34" charset="-122"/>
                <a:cs typeface="Share Tech Mono Regular" pitchFamily="34" charset="-120"/>
              </a:rPr>
              <a:t>
</a:t>
            </a:r>
            <a:endParaRPr lang="en-US" sz="7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D2021"/>
        </a:solidFill>
      </p:bgPr>
    </p:bg>
    <p:spTree>
      <p:nvGrpSpPr>
        <p:cNvPr id="1" name=""/>
        <p:cNvGrpSpPr/>
        <p:nvPr/>
      </p:nvGrpSpPr>
      <p:grpSpPr>
        <a:xfrm>
          <a:off x="0" y="0"/>
          <a:ext cx="0" cy="0"/>
          <a:chOff x="0" y="0"/>
          <a:chExt cx="0" cy="0"/>
        </a:xfrm>
      </p:grpSpPr>
      <p:pic>
        <p:nvPicPr>
          <p:cNvPr id="2" name="Architecture" descr="preencoded.png">    </p:cNvPr>
          <p:cNvPicPr>
            <a:picLocks noChangeAspect="1"/>
          </p:cNvPicPr>
          <p:nvPr/>
        </p:nvPicPr>
        <p:blipFill>
          <a:blip r:embed="rId1"/>
          <a:srcRect l="0" r="0" t="0" b="0"/>
          <a:stretch/>
        </p:blipFill>
        <p:spPr>
          <a:xfrm>
            <a:off x="11706225" y="1295400"/>
            <a:ext cx="5810250" cy="7181850"/>
          </a:xfrm>
          <a:prstGeom prst="rect">
            <a:avLst/>
          </a:prstGeom>
        </p:spPr>
      </p:pic>
      <p:pic>
        <p:nvPicPr>
          <p:cNvPr id="3" name="Rectangle 3" descr="preencoded.png">    </p:cNvPr>
          <p:cNvPicPr>
            <a:picLocks noChangeAspect="1"/>
          </p:cNvPicPr>
          <p:nvPr/>
        </p:nvPicPr>
        <p:blipFill>
          <a:blip r:embed="rId2"/>
          <a:srcRect l="0" r="0" t="0" b="0"/>
          <a:stretch/>
        </p:blipFill>
        <p:spPr>
          <a:xfrm>
            <a:off x="6153150" y="4324350"/>
            <a:ext cx="1790700" cy="3705225"/>
          </a:xfrm>
          <a:prstGeom prst="rect">
            <a:avLst/>
          </a:prstGeom>
        </p:spPr>
      </p:pic>
      <p:pic>
        <p:nvPicPr>
          <p:cNvPr id="4" name="Rectangle 12" descr="preencoded.png">    </p:cNvPr>
          <p:cNvPicPr>
            <a:picLocks noChangeAspect="1"/>
          </p:cNvPicPr>
          <p:nvPr/>
        </p:nvPicPr>
        <p:blipFill>
          <a:blip r:embed="rId3"/>
          <a:srcRect l="0" r="0" t="0" b="0"/>
          <a:stretch/>
        </p:blipFill>
        <p:spPr>
          <a:xfrm>
            <a:off x="8248650" y="4324350"/>
            <a:ext cx="1790700" cy="3705225"/>
          </a:xfrm>
          <a:prstGeom prst="rect">
            <a:avLst/>
          </a:prstGeom>
        </p:spPr>
      </p:pic>
      <p:pic>
        <p:nvPicPr>
          <p:cNvPr id="5" name="27324 1" descr="preencoded.png">    </p:cNvPr>
          <p:cNvPicPr>
            <a:picLocks noChangeAspect="1"/>
          </p:cNvPicPr>
          <p:nvPr/>
        </p:nvPicPr>
        <p:blipFill>
          <a:blip r:embed="rId4"/>
          <a:srcRect l="0" r="0" t="0" b="0"/>
          <a:stretch/>
        </p:blipFill>
        <p:spPr>
          <a:xfrm>
            <a:off x="7686675" y="5438775"/>
            <a:ext cx="762000" cy="381000"/>
          </a:xfrm>
          <a:prstGeom prst="rect">
            <a:avLst/>
          </a:prstGeom>
        </p:spPr>
      </p:pic>
      <p:pic>
        <p:nvPicPr>
          <p:cNvPr id="6" name="27324 2" descr="preencoded.png">    </p:cNvPr>
          <p:cNvPicPr>
            <a:picLocks noChangeAspect="1"/>
          </p:cNvPicPr>
          <p:nvPr/>
        </p:nvPicPr>
        <p:blipFill>
          <a:blip r:embed="rId5"/>
          <a:srcRect l="0" r="0" t="0" b="0"/>
          <a:stretch/>
        </p:blipFill>
        <p:spPr>
          <a:xfrm>
            <a:off x="7686675" y="5791200"/>
            <a:ext cx="844600" cy="742663"/>
          </a:xfrm>
          <a:prstGeom prst="rect">
            <a:avLst/>
          </a:prstGeom>
        </p:spPr>
      </p:pic>
      <p:sp>
        <p:nvSpPr>
          <p:cNvPr id="7" name="Memory"/>
          <p:cNvSpPr/>
          <p:nvPr/>
        </p:nvSpPr>
        <p:spPr>
          <a:xfrm>
            <a:off x="619125" y="514350"/>
            <a:ext cx="66294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y</a:t>
            </a:r>
            <a:endParaRPr lang="en-US" sz="12000" dirty="0"/>
          </a:p>
        </p:txBody>
      </p:sp>
      <p:sp>
        <p:nvSpPr>
          <p:cNvPr id="8" name="The computer only holds a variable while the program is running"/>
          <p:cNvSpPr/>
          <p:nvPr/>
        </p:nvSpPr>
        <p:spPr>
          <a:xfrm>
            <a:off x="619125" y="2324100"/>
            <a:ext cx="10534650" cy="22193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9" name="Harvard Architecture"/>
          <p:cNvSpPr/>
          <p:nvPr/>
        </p:nvSpPr>
        <p:spPr>
          <a:xfrm>
            <a:off x="11706225" y="1295400"/>
            <a:ext cx="4333862" cy="438150"/>
          </a:xfrm>
          <a:prstGeom prst="rect">
            <a:avLst/>
          </a:prstGeom>
          <a:noFill/>
          <a:ln/>
        </p:spPr>
        <p:txBody>
          <a:bodyPr wrap="square" lIns="0" tIns="0" rIns="0" bIns="0" rtlCol="0" anchor="ctr"/>
          <a:lstStyle/>
          <a:p>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H</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a</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r</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v</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a</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r</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d</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 </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A</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r</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c</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h</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i</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t</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e</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c</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t</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u</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r</a:t>
            </a:r>
            <a:pPr algn="l" indent="0" marL="0">
              <a:lnSpc>
                <a:spcPts val="3060"/>
              </a:lnSpc>
              <a:buNone/>
            </a:pPr>
            <a:r>
              <a:rPr lang="en-US" sz="3000" b="1" dirty="0">
                <a:solidFill>
                  <a:srgbClr val="FFFFFF"/>
                </a:solidFill>
                <a:latin typeface="Rubik Bold" pitchFamily="34" charset="0"/>
                <a:ea typeface="Rubik Bold" pitchFamily="34" charset="-122"/>
                <a:cs typeface="Rubik Bold" pitchFamily="34" charset="-120"/>
              </a:rPr>
              <a:t>e</a:t>
            </a:r>
            <a:endParaRPr lang="en-US" sz="3000" dirty="0"/>
          </a:p>
        </p:txBody>
      </p:sp>
      <p:sp>
        <p:nvSpPr>
          <p:cNvPr id="10" name="Memory"/>
          <p:cNvSpPr/>
          <p:nvPr/>
        </p:nvSpPr>
        <p:spPr>
          <a:xfrm>
            <a:off x="15135206" y="2733675"/>
            <a:ext cx="1962150" cy="80962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M</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m</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o</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r</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y</a:t>
            </a:r>
            <a:endParaRPr lang="en-US" sz="4800" dirty="0"/>
          </a:p>
        </p:txBody>
      </p:sp>
      <p:sp>
        <p:nvSpPr>
          <p:cNvPr id="11" name="Storage"/>
          <p:cNvSpPr/>
          <p:nvPr/>
        </p:nvSpPr>
        <p:spPr>
          <a:xfrm>
            <a:off x="12363450" y="2752725"/>
            <a:ext cx="1871770" cy="763542"/>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S</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t</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o</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r</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a</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g</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endParaRPr lang="en-US" sz="4800" dirty="0"/>
          </a:p>
        </p:txBody>
      </p:sp>
      <p:sp>
        <p:nvSpPr>
          <p:cNvPr id="12" name="INPUT OUTPUT DEVICES"/>
          <p:cNvSpPr/>
          <p:nvPr/>
        </p:nvSpPr>
        <p:spPr>
          <a:xfrm>
            <a:off x="13058775" y="7267575"/>
            <a:ext cx="3428990" cy="581025"/>
          </a:xfrm>
          <a:prstGeom prst="rect">
            <a:avLst/>
          </a:prstGeom>
          <a:noFill/>
          <a:ln/>
        </p:spPr>
        <p:txBody>
          <a:bodyPr wrap="square" lIns="0" tIns="0" rIns="0" bIns="0" rtlCol="0" anchor="t"/>
          <a:lstStyle/>
          <a:p>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I</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N</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P</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U</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T</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 </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O</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U</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T</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P</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U</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T</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 </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D</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E</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V</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I</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C</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E</a:t>
            </a:r>
            <a:pPr algn="l" indent="0" marL="0">
              <a:lnSpc>
                <a:spcPts val="3698"/>
              </a:lnSpc>
              <a:buNone/>
            </a:pPr>
            <a:r>
              <a:rPr lang="en-US" sz="3000" b="1" dirty="0">
                <a:solidFill>
                  <a:srgbClr val="000000"/>
                </a:solidFill>
                <a:latin typeface="Antonio Bold" pitchFamily="34" charset="0"/>
                <a:ea typeface="Antonio Bold" pitchFamily="34" charset="-122"/>
                <a:cs typeface="Antonio Bold" pitchFamily="34" charset="-120"/>
              </a:rPr>
              <a:t>S</a:t>
            </a:r>
            <a:endParaRPr lang="en-US" sz="3000" dirty="0"/>
          </a:p>
        </p:txBody>
      </p:sp>
      <p:sp>
        <p:nvSpPr>
          <p:cNvPr id="13" name="CPU"/>
          <p:cNvSpPr/>
          <p:nvPr/>
        </p:nvSpPr>
        <p:spPr>
          <a:xfrm>
            <a:off x="14220825" y="5229226"/>
            <a:ext cx="1038225" cy="82867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C</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P</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U</a:t>
            </a:r>
            <a:endParaRPr lang="en-US" sz="4800" dirty="0"/>
          </a:p>
        </p:txBody>
      </p:sp>
      <p:sp>
        <p:nvSpPr>
          <p:cNvPr id="14" name="Heap"/>
          <p:cNvSpPr/>
          <p:nvPr/>
        </p:nvSpPr>
        <p:spPr>
          <a:xfrm>
            <a:off x="8677275" y="4476750"/>
            <a:ext cx="904875" cy="590550"/>
          </a:xfrm>
          <a:prstGeom prst="rect">
            <a:avLst/>
          </a:prstGeom>
          <a:noFill/>
          <a:ln/>
        </p:spPr>
        <p:txBody>
          <a:bodyPr wrap="square" lIns="0" tIns="0" rIns="0" bIns="0" rtlCol="0" anchor="ctr"/>
          <a:lstStyle/>
          <a:p>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H</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e</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a</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p</a:t>
            </a:r>
            <a:endParaRPr lang="en-US" sz="3600" dirty="0"/>
          </a:p>
        </p:txBody>
      </p:sp>
      <p:sp>
        <p:nvSpPr>
          <p:cNvPr id="15" name="Stack"/>
          <p:cNvSpPr/>
          <p:nvPr/>
        </p:nvSpPr>
        <p:spPr>
          <a:xfrm>
            <a:off x="6581775" y="4476750"/>
            <a:ext cx="1000125" cy="590550"/>
          </a:xfrm>
          <a:prstGeom prst="rect">
            <a:avLst/>
          </a:prstGeom>
          <a:noFill/>
          <a:ln/>
        </p:spPr>
        <p:txBody>
          <a:bodyPr wrap="square" lIns="0" tIns="0" rIns="0" bIns="0" rtlCol="0" anchor="ctr"/>
          <a:lstStyle/>
          <a:p>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S</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t</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a</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c</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k</a:t>
            </a:r>
            <a:endParaRPr lang="en-US" sz="3600" dirty="0"/>
          </a:p>
        </p:txBody>
      </p:sp>
      <p:sp>
        <p:nvSpPr>
          <p:cNvPr id="16" name="thing1  Apple thing2  Apple"/>
          <p:cNvSpPr/>
          <p:nvPr/>
        </p:nvSpPr>
        <p:spPr>
          <a:xfrm>
            <a:off x="1238250" y="5591175"/>
            <a:ext cx="4105275" cy="1143000"/>
          </a:xfrm>
          <a:prstGeom prst="rect">
            <a:avLst/>
          </a:prstGeom>
          <a:noFill/>
          <a:ln/>
        </p:spPr>
        <p:txBody>
          <a:bodyPr wrap="square" lIns="0" tIns="0" rIns="0" bIns="0" rtlCol="0" anchor="t"/>
          <a:lstStyle/>
          <a:p>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2</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endParaRPr lang="en-US" sz="3600" dirty="0"/>
          </a:p>
        </p:txBody>
      </p:sp>
      <p:sp>
        <p:nvSpPr>
          <p:cNvPr id="17" name="thing1"/>
          <p:cNvSpPr/>
          <p:nvPr/>
        </p:nvSpPr>
        <p:spPr>
          <a:xfrm>
            <a:off x="6505575" y="5295900"/>
            <a:ext cx="1171575" cy="590550"/>
          </a:xfrm>
          <a:prstGeom prst="rect">
            <a:avLst/>
          </a:prstGeom>
          <a:noFill/>
          <a:ln/>
        </p:spPr>
        <p:txBody>
          <a:bodyPr wrap="square" lIns="0" tIns="0" rIns="0" bIns="0" rtlCol="0" anchor="ctr"/>
          <a:lstStyle/>
          <a:p>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t</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h</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i</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n</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g</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1</a:t>
            </a:r>
            <a:endParaRPr lang="en-US" sz="3600" dirty="0"/>
          </a:p>
        </p:txBody>
      </p:sp>
      <p:sp>
        <p:nvSpPr>
          <p:cNvPr id="18" name="thing2"/>
          <p:cNvSpPr/>
          <p:nvPr/>
        </p:nvSpPr>
        <p:spPr>
          <a:xfrm>
            <a:off x="6505575" y="6038850"/>
            <a:ext cx="1171575" cy="590550"/>
          </a:xfrm>
          <a:prstGeom prst="rect">
            <a:avLst/>
          </a:prstGeom>
          <a:noFill/>
          <a:ln/>
        </p:spPr>
        <p:txBody>
          <a:bodyPr wrap="square" lIns="0" tIns="0" rIns="0" bIns="0" rtlCol="0" anchor="ctr"/>
          <a:lstStyle/>
          <a:p>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t</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h</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i</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n</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g</a:t>
            </a:r>
            <a:pPr algn="l" indent="0" marL="0">
              <a:lnSpc>
                <a:spcPts val="4399"/>
              </a:lnSpc>
              <a:buNone/>
            </a:pPr>
            <a:r>
              <a:rPr lang="en-US" sz="3600" dirty="0">
                <a:solidFill>
                  <a:srgbClr val="000000"/>
                </a:solidFill>
                <a:latin typeface="Antonio Regular" pitchFamily="34" charset="0"/>
                <a:ea typeface="Antonio Regular" pitchFamily="34" charset="-122"/>
                <a:cs typeface="Antonio Regular" pitchFamily="34" charset="-120"/>
              </a:rPr>
              <a:t>2</a:t>
            </a:r>
            <a:endParaRPr lang="en-US" sz="3600" dirty="0"/>
          </a:p>
        </p:txBody>
      </p:sp>
      <p:sp>
        <p:nvSpPr>
          <p:cNvPr id="19" name="Apple"/>
          <p:cNvSpPr/>
          <p:nvPr/>
        </p:nvSpPr>
        <p:spPr>
          <a:xfrm>
            <a:off x="8448675" y="5295900"/>
            <a:ext cx="1438275" cy="590550"/>
          </a:xfrm>
          <a:prstGeom prst="rect">
            <a:avLst/>
          </a:prstGeom>
          <a:noFill/>
          <a:ln/>
        </p:spPr>
        <p:txBody>
          <a:bodyPr wrap="square" lIns="0" tIns="0" rIns="0" bIns="0" rtlCol="0" anchor="ctr"/>
          <a:lstStyle/>
          <a:p>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A</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p</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p</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l</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e</a:t>
            </a:r>
            <a:pPr algn="l" indent="0" marL="0">
              <a:lnSpc>
                <a:spcPts val="4399"/>
              </a:lnSpc>
              <a:buNone/>
            </a:pPr>
            <a:r>
              <a:rPr lang="en-US" sz="3600" dirty="0">
                <a:solidFill>
                  <a:srgbClr val="FFFFFF"/>
                </a:solidFill>
                <a:latin typeface="Antonio Regular" pitchFamily="34" charset="0"/>
                <a:ea typeface="Antonio Regular" pitchFamily="34" charset="-122"/>
                <a:cs typeface="Antonio Regular" pitchFamily="34" charset="-120"/>
              </a:rPr>
              <a:t>”</a:t>
            </a:r>
            <a:endParaRPr 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D2021"/>
        </a:solidFill>
      </p:bgPr>
    </p:bg>
    <p:spTree>
      <p:nvGrpSpPr>
        <p:cNvPr id="1" name=""/>
        <p:cNvGrpSpPr/>
        <p:nvPr/>
      </p:nvGrpSpPr>
      <p:grpSpPr>
        <a:xfrm>
          <a:off x="0" y="0"/>
          <a:ext cx="0" cy="0"/>
          <a:chOff x="0" y="0"/>
          <a:chExt cx="0" cy="0"/>
        </a:xfrm>
      </p:grpSpPr>
      <p:pic>
        <p:nvPicPr>
          <p:cNvPr id="2" name="Input Method" descr="preencoded.png">    </p:cNvPr>
          <p:cNvPicPr>
            <a:picLocks noChangeAspect="1"/>
          </p:cNvPicPr>
          <p:nvPr/>
        </p:nvPicPr>
        <p:blipFill>
          <a:blip r:embed="rId1"/>
          <a:srcRect l="0" r="0" t="0" b="0"/>
          <a:stretch/>
        </p:blipFill>
        <p:spPr>
          <a:xfrm>
            <a:off x="1371637" y="2962275"/>
            <a:ext cx="4572016" cy="1028700"/>
          </a:xfrm>
          <a:prstGeom prst="rect">
            <a:avLst/>
          </a:prstGeom>
        </p:spPr>
      </p:pic>
      <p:pic>
        <p:nvPicPr>
          <p:cNvPr id="3" name="Right angle curved" descr="preencoded.png">    </p:cNvPr>
          <p:cNvPicPr>
            <a:picLocks noChangeAspect="1"/>
          </p:cNvPicPr>
          <p:nvPr/>
        </p:nvPicPr>
        <p:blipFill>
          <a:blip r:embed="rId2"/>
          <a:srcRect l="0" r="0" t="0" b="0"/>
          <a:stretch/>
        </p:blipFill>
        <p:spPr>
          <a:xfrm>
            <a:off x="3457575" y="7667625"/>
            <a:ext cx="1533525" cy="1447800"/>
          </a:xfrm>
          <a:prstGeom prst="rect">
            <a:avLst/>
          </a:prstGeom>
        </p:spPr>
      </p:pic>
      <p:pic>
        <p:nvPicPr>
          <p:cNvPr id="4" name="Right angle curved" descr="preencoded.png">    </p:cNvPr>
          <p:cNvPicPr>
            <a:picLocks noChangeAspect="1"/>
          </p:cNvPicPr>
          <p:nvPr/>
        </p:nvPicPr>
        <p:blipFill>
          <a:blip r:embed="rId3"/>
          <a:srcRect l="0" r="0" t="0" b="0"/>
          <a:stretch/>
        </p:blipFill>
        <p:spPr>
          <a:xfrm>
            <a:off x="10078678" y="4273604"/>
            <a:ext cx="1157302" cy="733289"/>
          </a:xfrm>
          <a:prstGeom prst="rect">
            <a:avLst/>
          </a:prstGeom>
        </p:spPr>
      </p:pic>
      <p:pic>
        <p:nvPicPr>
          <p:cNvPr id="5" name="Right angle curved" descr="preencoded.png">    </p:cNvPr>
          <p:cNvPicPr>
            <a:picLocks noChangeAspect="1"/>
          </p:cNvPicPr>
          <p:nvPr/>
        </p:nvPicPr>
        <p:blipFill>
          <a:blip r:embed="rId4"/>
          <a:srcRect l="0" r="0" t="0" b="0"/>
          <a:stretch/>
        </p:blipFill>
        <p:spPr>
          <a:xfrm>
            <a:off x="13611262" y="4276725"/>
            <a:ext cx="977002" cy="608942"/>
          </a:xfrm>
          <a:prstGeom prst="rect">
            <a:avLst/>
          </a:prstGeom>
        </p:spPr>
      </p:pic>
      <p:sp>
        <p:nvSpPr>
          <p:cNvPr id="6" name="Create A Function"/>
          <p:cNvSpPr/>
          <p:nvPr/>
        </p:nvSpPr>
        <p:spPr>
          <a:xfrm>
            <a:off x="666750" y="514350"/>
            <a:ext cx="149352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u</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endParaRPr lang="en-US" sz="12000" dirty="0"/>
          </a:p>
        </p:txBody>
      </p:sp>
      <p:sp>
        <p:nvSpPr>
          <p:cNvPr id="7" name="We can create our own functions using this syntax"/>
          <p:cNvSpPr/>
          <p:nvPr/>
        </p:nvSpPr>
        <p:spPr>
          <a:xfrm>
            <a:off x="666750" y="2324100"/>
            <a:ext cx="17221200" cy="7334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x</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8" name="inputs"/>
          <p:cNvSpPr/>
          <p:nvPr/>
        </p:nvSpPr>
        <p:spPr>
          <a:xfrm>
            <a:off x="11372850" y="3990975"/>
            <a:ext cx="2124075" cy="7429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endParaRPr lang="en-US" sz="4800" dirty="0"/>
          </a:p>
        </p:txBody>
      </p:sp>
      <p:sp>
        <p:nvSpPr>
          <p:cNvPr id="9" name="outputs"/>
          <p:cNvSpPr/>
          <p:nvPr/>
        </p:nvSpPr>
        <p:spPr>
          <a:xfrm>
            <a:off x="5362575" y="8372475"/>
            <a:ext cx="2619375" cy="742950"/>
          </a:xfrm>
          <a:prstGeom prst="rect">
            <a:avLst/>
          </a:prstGeom>
          <a:noFill/>
          <a:ln/>
        </p:spPr>
        <p:txBody>
          <a:bodyPr wrap="square" lIns="0" tIns="0" rIns="0" bIns="0" rtlCol="0" anchor="t"/>
          <a:lstStyle/>
          <a:p>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endParaRPr lang="en-US" sz="4800" dirty="0"/>
          </a:p>
        </p:txBody>
      </p:sp>
      <p:sp>
        <p:nvSpPr>
          <p:cNvPr id="10" name="def my__first_functionparameter1 parameter2   Processing inside the function happens here  value  parameter1  parameter2  return value  Return the processed data"/>
          <p:cNvSpPr/>
          <p:nvPr/>
        </p:nvSpPr>
        <p:spPr>
          <a:xfrm>
            <a:off x="1238250" y="4933950"/>
            <a:ext cx="15859125" cy="2733675"/>
          </a:xfrm>
          <a:prstGeom prst="rect">
            <a:avLst/>
          </a:prstGeom>
          <a:noFill/>
          <a:ln/>
        </p:spPr>
        <p:txBody>
          <a:bodyPr wrap="square" lIns="0" tIns="0" rIns="0" bIns="0" rtlCol="0" anchor="t"/>
          <a:lstStyle/>
          <a:p>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y</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endParaRPr lang="en-US" sz="4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D2021"/>
        </a:solidFill>
      </p:bgPr>
    </p:bg>
    <p:spTree>
      <p:nvGrpSpPr>
        <p:cNvPr id="1" name=""/>
        <p:cNvGrpSpPr/>
        <p:nvPr/>
      </p:nvGrpSpPr>
      <p:grpSpPr>
        <a:xfrm>
          <a:off x="0" y="0"/>
          <a:ext cx="0" cy="0"/>
          <a:chOff x="0" y="0"/>
          <a:chExt cx="0" cy="0"/>
        </a:xfrm>
      </p:grpSpPr>
      <p:pic>
        <p:nvPicPr>
          <p:cNvPr id="2" name="Input Method" descr="preencoded.png">    </p:cNvPr>
          <p:cNvPicPr>
            <a:picLocks noChangeAspect="1"/>
          </p:cNvPicPr>
          <p:nvPr/>
        </p:nvPicPr>
        <p:blipFill>
          <a:blip r:embed="rId1"/>
          <a:srcRect l="0" r="0" t="0" b="0"/>
          <a:stretch/>
        </p:blipFill>
        <p:spPr>
          <a:xfrm>
            <a:off x="1371637" y="2962275"/>
            <a:ext cx="4572016" cy="1028700"/>
          </a:xfrm>
          <a:prstGeom prst="rect">
            <a:avLst/>
          </a:prstGeom>
        </p:spPr>
      </p:pic>
      <p:pic>
        <p:nvPicPr>
          <p:cNvPr id="3" name="Right arrow straight" descr="preencoded.png">    </p:cNvPr>
          <p:cNvPicPr>
            <a:picLocks noChangeAspect="1"/>
          </p:cNvPicPr>
          <p:nvPr/>
        </p:nvPicPr>
        <p:blipFill>
          <a:blip r:embed="rId2"/>
          <a:srcRect l="0" r="0" t="0" b="0"/>
          <a:stretch/>
        </p:blipFill>
        <p:spPr>
          <a:xfrm>
            <a:off x="552487" y="6924675"/>
            <a:ext cx="1186875" cy="344987"/>
          </a:xfrm>
          <a:prstGeom prst="rect">
            <a:avLst/>
          </a:prstGeom>
        </p:spPr>
      </p:pic>
      <p:sp>
        <p:nvSpPr>
          <p:cNvPr id="4" name="Create A Function"/>
          <p:cNvSpPr/>
          <p:nvPr/>
        </p:nvSpPr>
        <p:spPr>
          <a:xfrm>
            <a:off x="666750" y="514350"/>
            <a:ext cx="149352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u</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endParaRPr lang="en-US" sz="12000" dirty="0"/>
          </a:p>
        </p:txBody>
      </p:sp>
      <p:sp>
        <p:nvSpPr>
          <p:cNvPr id="5" name="def helloto  world  return fHello to printhello user_input  inputWhat is your name printhellouser_input"/>
          <p:cNvSpPr/>
          <p:nvPr/>
        </p:nvSpPr>
        <p:spPr>
          <a:xfrm>
            <a:off x="2028825" y="4600575"/>
            <a:ext cx="13515975" cy="4657725"/>
          </a:xfrm>
          <a:prstGeom prst="rect">
            <a:avLst/>
          </a:prstGeom>
          <a:noFill/>
          <a:ln/>
        </p:spPr>
        <p:txBody>
          <a:bodyPr wrap="square" lIns="0" tIns="0" rIns="0" bIns="0" rtlCol="0" anchor="t"/>
          <a:lstStyle/>
          <a:p>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w</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95E6CB"/>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95E6CB"/>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W</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y</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endParaRPr lang="en-US" sz="4800" dirty="0"/>
          </a:p>
        </p:txBody>
      </p:sp>
      <p:sp>
        <p:nvSpPr>
          <p:cNvPr id="6" name="Let pretend we are the Python Interpreter and walk through the program"/>
          <p:cNvSpPr/>
          <p:nvPr/>
        </p:nvSpPr>
        <p:spPr>
          <a:xfrm>
            <a:off x="666750" y="2486025"/>
            <a:ext cx="17221200" cy="166687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7" name="Start Here"/>
          <p:cNvSpPr/>
          <p:nvPr/>
        </p:nvSpPr>
        <p:spPr>
          <a:xfrm>
            <a:off x="352425" y="6629400"/>
            <a:ext cx="1628775" cy="371475"/>
          </a:xfrm>
          <a:prstGeom prst="rect">
            <a:avLst/>
          </a:prstGeom>
          <a:noFill/>
          <a:ln/>
        </p:spPr>
        <p:txBody>
          <a:bodyPr wrap="square" lIns="0" tIns="0" rIns="0" bIns="0" rtlCol="0" anchor="t"/>
          <a:lstStyle/>
          <a:p>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S</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t</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a</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r</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t</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 </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H</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e</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r</a:t>
            </a:r>
            <a:pPr algn="l" indent="0" marL="0">
              <a:lnSpc>
                <a:spcPts val="2064"/>
              </a:lnSpc>
              <a:buNone/>
            </a:pPr>
            <a:r>
              <a:rPr lang="en-US" sz="2400" dirty="0">
                <a:solidFill>
                  <a:srgbClr val="AAD94C"/>
                </a:solidFill>
                <a:latin typeface="Montserrat Medium" pitchFamily="34" charset="0"/>
                <a:ea typeface="Montserrat Medium" pitchFamily="34" charset="-122"/>
                <a:cs typeface="Montserrat Medium" pitchFamily="34" charset="-120"/>
              </a:rPr>
              <a:t>e</a:t>
            </a: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D2021"/>
        </a:solidFill>
      </p:bgPr>
    </p:bg>
    <p:spTree>
      <p:nvGrpSpPr>
        <p:cNvPr id="1" name=""/>
        <p:cNvGrpSpPr/>
        <p:nvPr/>
      </p:nvGrpSpPr>
      <p:grpSpPr>
        <a:xfrm>
          <a:off x="0" y="0"/>
          <a:ext cx="0" cy="0"/>
          <a:chOff x="0" y="0"/>
          <a:chExt cx="0" cy="0"/>
        </a:xfrm>
      </p:grpSpPr>
      <p:pic>
        <p:nvPicPr>
          <p:cNvPr id="2" name="-45Xd7aHceyHtRpKjigb6A 1" descr="preencoded.png">    </p:cNvPr>
          <p:cNvPicPr>
            <a:picLocks noChangeAspect="1"/>
          </p:cNvPicPr>
          <p:nvPr/>
        </p:nvPicPr>
        <p:blipFill>
          <a:blip r:embed="rId1"/>
          <a:srcRect l="0" r="0" t="0" b="0"/>
          <a:stretch/>
        </p:blipFill>
        <p:spPr>
          <a:xfrm>
            <a:off x="5676900" y="3733800"/>
            <a:ext cx="6934200" cy="3895725"/>
          </a:xfrm>
          <a:prstGeom prst="rect">
            <a:avLst/>
          </a:prstGeom>
        </p:spPr>
      </p:pic>
      <p:sp>
        <p:nvSpPr>
          <p:cNvPr id="3" name="Boolean"/>
          <p:cNvSpPr/>
          <p:nvPr/>
        </p:nvSpPr>
        <p:spPr>
          <a:xfrm>
            <a:off x="619125" y="514350"/>
            <a:ext cx="6543675" cy="1800225"/>
          </a:xfrm>
          <a:prstGeom prst="rect">
            <a:avLst/>
          </a:prstGeom>
          <a:noFill/>
          <a:ln/>
        </p:spPr>
        <p:txBody>
          <a:bodyPr wrap="square" lIns="0" tIns="0" rIns="0" bIns="0" rtlCol="0" anchor="ctr"/>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B</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endParaRPr lang="en-US" sz="12000" dirty="0"/>
          </a:p>
        </p:txBody>
      </p:sp>
      <p:sp>
        <p:nvSpPr>
          <p:cNvPr id="4" name="Boolean  A value thats either True or False 1 or o"/>
          <p:cNvSpPr/>
          <p:nvPr/>
        </p:nvSpPr>
        <p:spPr>
          <a:xfrm>
            <a:off x="619125" y="2562225"/>
            <a:ext cx="17230725" cy="9239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B</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1</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endParaRPr lang="en-US" sz="4800" dirty="0"/>
          </a:p>
        </p:txBody>
      </p:sp>
      <p:sp>
        <p:nvSpPr>
          <p:cNvPr id="5" name="NOTE Computer brains or Processors are made of billions of little gates called transistors and is the fundamental building block upon which everything is built up"/>
          <p:cNvSpPr/>
          <p:nvPr/>
        </p:nvSpPr>
        <p:spPr>
          <a:xfrm>
            <a:off x="904875" y="8220075"/>
            <a:ext cx="16525875" cy="1514475"/>
          </a:xfrm>
          <a:prstGeom prst="rect">
            <a:avLst/>
          </a:prstGeom>
          <a:noFill/>
          <a:ln/>
        </p:spPr>
        <p:txBody>
          <a:bodyPr wrap="square" lIns="0" tIns="0" rIns="0" bIns="0" rtlCol="0" anchor="t"/>
          <a:lstStyle/>
          <a:p>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N</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E</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k</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w</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v</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endParaRPr lang="en-US"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D2021"/>
        </a:solidFill>
      </p:bgPr>
    </p:bg>
    <p:spTree>
      <p:nvGrpSpPr>
        <p:cNvPr id="1" name=""/>
        <p:cNvGrpSpPr/>
        <p:nvPr/>
      </p:nvGrpSpPr>
      <p:grpSpPr>
        <a:xfrm>
          <a:off x="0" y="0"/>
          <a:ext cx="0" cy="0"/>
          <a:chOff x="0" y="0"/>
          <a:chExt cx="0" cy="0"/>
        </a:xfrm>
      </p:grpSpPr>
      <p:pic>
        <p:nvPicPr>
          <p:cNvPr id="2" name="Rectangle 5" descr="preencoded.png">    </p:cNvPr>
          <p:cNvPicPr>
            <a:picLocks noChangeAspect="1"/>
          </p:cNvPicPr>
          <p:nvPr/>
        </p:nvPicPr>
        <p:blipFill>
          <a:blip r:embed="rId1"/>
          <a:srcRect l="0" r="0" t="0" b="0"/>
          <a:stretch/>
        </p:blipFill>
        <p:spPr>
          <a:xfrm>
            <a:off x="619125" y="3114675"/>
            <a:ext cx="1619250" cy="476250"/>
          </a:xfrm>
          <a:prstGeom prst="rect">
            <a:avLst/>
          </a:prstGeom>
        </p:spPr>
      </p:pic>
      <p:pic>
        <p:nvPicPr>
          <p:cNvPr id="3" name="Rectangle 6" descr="preencoded.png">    </p:cNvPr>
          <p:cNvPicPr>
            <a:picLocks noChangeAspect="1"/>
          </p:cNvPicPr>
          <p:nvPr/>
        </p:nvPicPr>
        <p:blipFill>
          <a:blip r:embed="rId2"/>
          <a:srcRect l="0" r="0" t="0" b="0"/>
          <a:stretch/>
        </p:blipFill>
        <p:spPr>
          <a:xfrm>
            <a:off x="4600575" y="3590925"/>
            <a:ext cx="1924050" cy="638175"/>
          </a:xfrm>
          <a:prstGeom prst="rect">
            <a:avLst/>
          </a:prstGeom>
        </p:spPr>
      </p:pic>
      <p:pic>
        <p:nvPicPr>
          <p:cNvPr id="4" name="image 3" descr="preencoded.png">    </p:cNvPr>
          <p:cNvPicPr>
            <a:picLocks noChangeAspect="1"/>
          </p:cNvPicPr>
          <p:nvPr/>
        </p:nvPicPr>
        <p:blipFill>
          <a:blip r:embed="rId3"/>
          <a:srcRect l="0" r="0" t="0" b="0"/>
          <a:stretch/>
        </p:blipFill>
        <p:spPr>
          <a:xfrm>
            <a:off x="8001000" y="3114675"/>
            <a:ext cx="9410700" cy="5648325"/>
          </a:xfrm>
          <a:prstGeom prst="rect">
            <a:avLst/>
          </a:prstGeom>
        </p:spPr>
      </p:pic>
      <p:sp>
        <p:nvSpPr>
          <p:cNvPr id="5" name="Relational Operators"/>
          <p:cNvSpPr/>
          <p:nvPr/>
        </p:nvSpPr>
        <p:spPr>
          <a:xfrm>
            <a:off x="619125" y="666750"/>
            <a:ext cx="172974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6" name="NOTE Assignment operator x  y is not the same as equality operator x  y Earlier we telling the program to remember a certain for later Now we are asking it to compare x and y and return True if x does equal y and False if it doesnt"/>
          <p:cNvSpPr/>
          <p:nvPr/>
        </p:nvSpPr>
        <p:spPr>
          <a:xfrm>
            <a:off x="619125" y="2476500"/>
            <a:ext cx="6953250" cy="7105650"/>
          </a:xfrm>
          <a:prstGeom prst="rect">
            <a:avLst/>
          </a:prstGeom>
          <a:noFill/>
          <a:ln/>
        </p:spPr>
        <p:txBody>
          <a:bodyPr wrap="square" lIns="0" tIns="0" rIns="0" bIns="0" rtlCol="0" anchor="t"/>
          <a:lstStyle/>
          <a:p>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N</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E</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x</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y</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q</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x</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y</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br/>
            <a:pPr algn="l" indent="0" marL="0">
              <a:lnSpc>
                <a:spcPts val="3122"/>
              </a:lnSpc>
              <a:buNone/>
            </a:pPr>
            <a:br/>
            <a:pPr algn="l" indent="0" marL="0">
              <a:lnSpc>
                <a:spcPts val="3122"/>
              </a:lnSpc>
              <a:buNone/>
            </a:pP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w</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br/>
            <a:pPr algn="l" indent="0" marL="0">
              <a:lnSpc>
                <a:spcPts val="3122"/>
              </a:lnSpc>
              <a:buNone/>
            </a:pPr>
            <a:br/>
            <a:pPr algn="l" indent="0" marL="0">
              <a:lnSpc>
                <a:spcPts val="3122"/>
              </a:lnSpc>
              <a:buNone/>
            </a:pP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w</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w</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k</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p</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x</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x</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q</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f</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D2021"/>
        </a:solidFill>
      </p:bgPr>
    </p:bg>
    <p:spTree>
      <p:nvGrpSpPr>
        <p:cNvPr id="1" name=""/>
        <p:cNvGrpSpPr/>
        <p:nvPr/>
      </p:nvGrpSpPr>
      <p:grpSpPr>
        <a:xfrm>
          <a:off x="0" y="0"/>
          <a:ext cx="0" cy="0"/>
          <a:chOff x="0" y="0"/>
          <a:chExt cx="0" cy="0"/>
        </a:xfrm>
      </p:grpSpPr>
      <p:pic>
        <p:nvPicPr>
          <p:cNvPr id="2" name="Rectangle 6" descr="preencoded.png">    </p:cNvPr>
          <p:cNvPicPr>
            <a:picLocks noChangeAspect="1"/>
          </p:cNvPicPr>
          <p:nvPr/>
        </p:nvPicPr>
        <p:blipFill>
          <a:blip r:embed="rId1"/>
          <a:srcRect l="0" r="0" t="0" b="0"/>
          <a:stretch/>
        </p:blipFill>
        <p:spPr>
          <a:xfrm>
            <a:off x="5572125" y="4552950"/>
            <a:ext cx="5362575" cy="762000"/>
          </a:xfrm>
          <a:prstGeom prst="rect">
            <a:avLst/>
          </a:prstGeom>
        </p:spPr>
      </p:pic>
      <p:pic>
        <p:nvPicPr>
          <p:cNvPr id="3" name="Rectangle 5" descr="preencoded.png">    </p:cNvPr>
          <p:cNvPicPr>
            <a:picLocks noChangeAspect="1"/>
          </p:cNvPicPr>
          <p:nvPr/>
        </p:nvPicPr>
        <p:blipFill>
          <a:blip r:embed="rId2"/>
          <a:srcRect l="0" r="0" t="0" b="0"/>
          <a:stretch/>
        </p:blipFill>
        <p:spPr>
          <a:xfrm>
            <a:off x="5105400" y="2486025"/>
            <a:ext cx="3990975" cy="762000"/>
          </a:xfrm>
          <a:prstGeom prst="rect">
            <a:avLst/>
          </a:prstGeom>
        </p:spPr>
      </p:pic>
      <p:pic>
        <p:nvPicPr>
          <p:cNvPr id="4" name="Rectangle 7" descr="preencoded.png">    </p:cNvPr>
          <p:cNvPicPr>
            <a:picLocks noChangeAspect="1"/>
          </p:cNvPicPr>
          <p:nvPr/>
        </p:nvPicPr>
        <p:blipFill>
          <a:blip r:embed="rId3"/>
          <a:srcRect l="0" r="0" t="0" b="0"/>
          <a:stretch/>
        </p:blipFill>
        <p:spPr>
          <a:xfrm>
            <a:off x="5572125" y="4552950"/>
            <a:ext cx="5362575" cy="762000"/>
          </a:xfrm>
          <a:prstGeom prst="rect">
            <a:avLst/>
          </a:prstGeom>
        </p:spPr>
      </p:pic>
      <p:pic>
        <p:nvPicPr>
          <p:cNvPr id="5" name="Rectangle 8" descr="preencoded.png">    </p:cNvPr>
          <p:cNvPicPr>
            <a:picLocks noChangeAspect="1"/>
          </p:cNvPicPr>
          <p:nvPr/>
        </p:nvPicPr>
        <p:blipFill>
          <a:blip r:embed="rId4"/>
          <a:srcRect l="0" r="0" t="0" b="0"/>
          <a:stretch/>
        </p:blipFill>
        <p:spPr>
          <a:xfrm>
            <a:off x="5105400" y="2486025"/>
            <a:ext cx="3990975" cy="762000"/>
          </a:xfrm>
          <a:prstGeom prst="rect">
            <a:avLst/>
          </a:prstGeom>
        </p:spPr>
      </p:pic>
      <p:sp>
        <p:nvSpPr>
          <p:cNvPr id="6" name="Programming"/>
          <p:cNvSpPr/>
          <p:nvPr/>
        </p:nvSpPr>
        <p:spPr>
          <a:xfrm>
            <a:off x="619125" y="666750"/>
            <a:ext cx="113157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endParaRPr lang="en-US" sz="12000" dirty="0"/>
          </a:p>
        </p:txBody>
      </p:sp>
      <p:sp>
        <p:nvSpPr>
          <p:cNvPr id="7" name="Giving precise instructions to a computer to make things happen"/>
          <p:cNvSpPr/>
          <p:nvPr/>
        </p:nvSpPr>
        <p:spPr>
          <a:xfrm>
            <a:off x="619125" y="2486025"/>
            <a:ext cx="17278350" cy="14859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c</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8" name="Programming  Problem solving  figuring out how to achieve a goal step by step"/>
          <p:cNvSpPr/>
          <p:nvPr/>
        </p:nvSpPr>
        <p:spPr>
          <a:xfrm>
            <a:off x="619125" y="4552950"/>
            <a:ext cx="17278350" cy="14859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b</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m</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v</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9" name="Lets say you were tasked to write a set of instructions to draw a square How would you approach this"/>
          <p:cNvSpPr/>
          <p:nvPr/>
        </p:nvSpPr>
        <p:spPr>
          <a:xfrm>
            <a:off x="619125" y="6781800"/>
            <a:ext cx="17268825" cy="22860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q</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10" name="Programming"/>
          <p:cNvSpPr/>
          <p:nvPr/>
        </p:nvSpPr>
        <p:spPr>
          <a:xfrm>
            <a:off x="619125" y="666750"/>
            <a:ext cx="113157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endParaRPr lang="en-US" sz="12000" dirty="0"/>
          </a:p>
        </p:txBody>
      </p:sp>
      <p:sp>
        <p:nvSpPr>
          <p:cNvPr id="11" name="Giving precise instructions to a computer to make things happen"/>
          <p:cNvSpPr/>
          <p:nvPr/>
        </p:nvSpPr>
        <p:spPr>
          <a:xfrm>
            <a:off x="619125" y="2486025"/>
            <a:ext cx="17278350" cy="14859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c</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12" name="Programming  Problem solving  figuring out how to achieve a goal step by step"/>
          <p:cNvSpPr/>
          <p:nvPr/>
        </p:nvSpPr>
        <p:spPr>
          <a:xfrm>
            <a:off x="619125" y="4552950"/>
            <a:ext cx="17278350" cy="14859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b</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m</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l</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v</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13" name="Lets say you were tasked to write a set of instructions to draw a square How would you approach this"/>
          <p:cNvSpPr/>
          <p:nvPr/>
        </p:nvSpPr>
        <p:spPr>
          <a:xfrm>
            <a:off x="619125" y="6781800"/>
            <a:ext cx="17268825" cy="228600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q</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D2021"/>
        </a:solidFill>
      </p:bgPr>
    </p:bg>
    <p:spTree>
      <p:nvGrpSpPr>
        <p:cNvPr id="1" name=""/>
        <p:cNvGrpSpPr/>
        <p:nvPr/>
      </p:nvGrpSpPr>
      <p:grpSpPr>
        <a:xfrm>
          <a:off x="0" y="0"/>
          <a:ext cx="0" cy="0"/>
          <a:chOff x="0" y="0"/>
          <a:chExt cx="0" cy="0"/>
        </a:xfrm>
      </p:grpSpPr>
      <p:pic>
        <p:nvPicPr>
          <p:cNvPr id="2" name="Right arrow straight" descr="preencoded.png">    </p:cNvPr>
          <p:cNvPicPr>
            <a:picLocks noChangeAspect="1"/>
          </p:cNvPicPr>
          <p:nvPr/>
        </p:nvPicPr>
        <p:blipFill>
          <a:blip r:embed="rId1"/>
          <a:srcRect l="0" r="0" t="0" b="0"/>
          <a:stretch/>
        </p:blipFill>
        <p:spPr>
          <a:xfrm>
            <a:off x="7086600" y="3095625"/>
            <a:ext cx="2762250" cy="619125"/>
          </a:xfrm>
          <a:prstGeom prst="rect">
            <a:avLst/>
          </a:prstGeom>
        </p:spPr>
      </p:pic>
      <p:pic>
        <p:nvPicPr>
          <p:cNvPr id="3" name="Right angle curved" descr="preencoded.png">    </p:cNvPr>
          <p:cNvPicPr>
            <a:picLocks noChangeAspect="1"/>
          </p:cNvPicPr>
          <p:nvPr/>
        </p:nvPicPr>
        <p:blipFill>
          <a:blip r:embed="rId2"/>
          <a:srcRect l="0" r="0" t="0" b="0"/>
          <a:stretch/>
        </p:blipFill>
        <p:spPr>
          <a:xfrm>
            <a:off x="2971800" y="6858000"/>
            <a:ext cx="2790825" cy="2638425"/>
          </a:xfrm>
          <a:prstGeom prst="rect">
            <a:avLst/>
          </a:prstGeom>
        </p:spPr>
      </p:pic>
      <p:pic>
        <p:nvPicPr>
          <p:cNvPr id="4" name="Input Method" descr="preencoded.png">    </p:cNvPr>
          <p:cNvPicPr>
            <a:picLocks noChangeAspect="1"/>
          </p:cNvPicPr>
          <p:nvPr/>
        </p:nvPicPr>
        <p:blipFill>
          <a:blip r:embed="rId3"/>
          <a:srcRect l="0" r="0" t="0" b="0"/>
          <a:stretch/>
        </p:blipFill>
        <p:spPr>
          <a:xfrm>
            <a:off x="11391900" y="2476500"/>
            <a:ext cx="6438900" cy="2009775"/>
          </a:xfrm>
          <a:prstGeom prst="rect">
            <a:avLst/>
          </a:prstGeom>
        </p:spPr>
      </p:pic>
      <p:pic>
        <p:nvPicPr>
          <p:cNvPr id="5" name="Input Method" descr="preencoded.png">    </p:cNvPr>
          <p:cNvPicPr>
            <a:picLocks noChangeAspect="1"/>
          </p:cNvPicPr>
          <p:nvPr/>
        </p:nvPicPr>
        <p:blipFill>
          <a:blip r:embed="rId4"/>
          <a:srcRect l="0" r="0" t="0" b="0"/>
          <a:stretch/>
        </p:blipFill>
        <p:spPr>
          <a:xfrm>
            <a:off x="7086600" y="7915275"/>
            <a:ext cx="6438900" cy="2009775"/>
          </a:xfrm>
          <a:prstGeom prst="rect">
            <a:avLst/>
          </a:prstGeom>
        </p:spPr>
      </p:pic>
      <p:sp>
        <p:nvSpPr>
          <p:cNvPr id="6" name="Conditionals"/>
          <p:cNvSpPr/>
          <p:nvPr/>
        </p:nvSpPr>
        <p:spPr>
          <a:xfrm>
            <a:off x="619125" y="666750"/>
            <a:ext cx="105918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7" name="input1  intinput input2  intinput  if input1  input2  printfinput1 is greater than input2 if input1  input2  printfinput1 is less than input2 if input1  input2  printfinput1 is equal to input2"/>
          <p:cNvSpPr/>
          <p:nvPr/>
        </p:nvSpPr>
        <p:spPr>
          <a:xfrm>
            <a:off x="2085975" y="3095625"/>
            <a:ext cx="10639425" cy="4819650"/>
          </a:xfrm>
          <a:prstGeom prst="rect">
            <a:avLst/>
          </a:prstGeom>
          <a:noFill/>
          <a:ln/>
        </p:spPr>
        <p:txBody>
          <a:bodyPr wrap="square" lIns="0" tIns="0" rIns="0" bIns="0" rtlCol="0" anchor="t"/>
          <a:lstStyle/>
          <a:p>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br/>
            <a:pPr algn="l" indent="0" marL="0">
              <a:lnSpc>
                <a:spcPts val="2869"/>
              </a:lnSpc>
              <a:buNone/>
            </a:pP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&gt;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g</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&lt;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q</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endParaRPr lang="en-US" sz="3000" dirty="0"/>
          </a:p>
        </p:txBody>
      </p:sp>
      <p:sp>
        <p:nvSpPr>
          <p:cNvPr id="8" name="SIDE NOTE Input function gets user input and returns it as a string which is castconverted into an integer"/>
          <p:cNvSpPr/>
          <p:nvPr/>
        </p:nvSpPr>
        <p:spPr>
          <a:xfrm>
            <a:off x="11391900" y="2476500"/>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D</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f</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c</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c</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
        <p:nvSpPr>
          <p:cNvPr id="9" name="IF STATEMENTS runs the code directly underneath if the boolean expression that proceeds evaluates to True"/>
          <p:cNvSpPr/>
          <p:nvPr/>
        </p:nvSpPr>
        <p:spPr>
          <a:xfrm>
            <a:off x="7086600" y="7915275"/>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F</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M</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b</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l</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x</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p</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D2021"/>
        </a:solidFill>
      </p:bgPr>
    </p:bg>
    <p:spTree>
      <p:nvGrpSpPr>
        <p:cNvPr id="1" name=""/>
        <p:cNvGrpSpPr/>
        <p:nvPr/>
      </p:nvGrpSpPr>
      <p:grpSpPr>
        <a:xfrm>
          <a:off x="0" y="0"/>
          <a:ext cx="0" cy="0"/>
          <a:chOff x="0" y="0"/>
          <a:chExt cx="0" cy="0"/>
        </a:xfrm>
      </p:grpSpPr>
      <p:pic>
        <p:nvPicPr>
          <p:cNvPr id="2" name="Right arrow straight" descr="preencoded.png">    </p:cNvPr>
          <p:cNvPicPr>
            <a:picLocks noChangeAspect="1"/>
          </p:cNvPicPr>
          <p:nvPr/>
        </p:nvPicPr>
        <p:blipFill>
          <a:blip r:embed="rId1"/>
          <a:srcRect l="0" r="0" t="0" b="0"/>
          <a:stretch/>
        </p:blipFill>
        <p:spPr>
          <a:xfrm>
            <a:off x="7086600" y="3095625"/>
            <a:ext cx="2762250" cy="619125"/>
          </a:xfrm>
          <a:prstGeom prst="rect">
            <a:avLst/>
          </a:prstGeom>
        </p:spPr>
      </p:pic>
      <p:pic>
        <p:nvPicPr>
          <p:cNvPr id="3" name="Right angle curved" descr="preencoded.png">    </p:cNvPr>
          <p:cNvPicPr>
            <a:picLocks noChangeAspect="1"/>
          </p:cNvPicPr>
          <p:nvPr/>
        </p:nvPicPr>
        <p:blipFill>
          <a:blip r:embed="rId2"/>
          <a:srcRect l="0" r="0" t="0" b="0"/>
          <a:stretch/>
        </p:blipFill>
        <p:spPr>
          <a:xfrm>
            <a:off x="2971800" y="6858000"/>
            <a:ext cx="2790825" cy="2638425"/>
          </a:xfrm>
          <a:prstGeom prst="rect">
            <a:avLst/>
          </a:prstGeom>
        </p:spPr>
      </p:pic>
      <p:pic>
        <p:nvPicPr>
          <p:cNvPr id="4" name="Input Method" descr="preencoded.png">    </p:cNvPr>
          <p:cNvPicPr>
            <a:picLocks noChangeAspect="1"/>
          </p:cNvPicPr>
          <p:nvPr/>
        </p:nvPicPr>
        <p:blipFill>
          <a:blip r:embed="rId3"/>
          <a:srcRect l="0" r="0" t="0" b="0"/>
          <a:stretch/>
        </p:blipFill>
        <p:spPr>
          <a:xfrm>
            <a:off x="11391900" y="2476500"/>
            <a:ext cx="6438900" cy="2009775"/>
          </a:xfrm>
          <a:prstGeom prst="rect">
            <a:avLst/>
          </a:prstGeom>
        </p:spPr>
      </p:pic>
      <p:pic>
        <p:nvPicPr>
          <p:cNvPr id="5" name="Input Method" descr="preencoded.png">    </p:cNvPr>
          <p:cNvPicPr>
            <a:picLocks noChangeAspect="1"/>
          </p:cNvPicPr>
          <p:nvPr/>
        </p:nvPicPr>
        <p:blipFill>
          <a:blip r:embed="rId4"/>
          <a:srcRect l="0" r="0" t="0" b="0"/>
          <a:stretch/>
        </p:blipFill>
        <p:spPr>
          <a:xfrm>
            <a:off x="7086600" y="7915275"/>
            <a:ext cx="6438900" cy="2009775"/>
          </a:xfrm>
          <a:prstGeom prst="rect">
            <a:avLst/>
          </a:prstGeom>
        </p:spPr>
      </p:pic>
      <p:sp>
        <p:nvSpPr>
          <p:cNvPr id="6" name="Conditionals"/>
          <p:cNvSpPr/>
          <p:nvPr/>
        </p:nvSpPr>
        <p:spPr>
          <a:xfrm>
            <a:off x="619125" y="666750"/>
            <a:ext cx="105918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7" name="input1  intinput input2  intinput  if input1  input2  printfinput1 is greater than input2 if input1  input2  printfinput1 is less than input2 if input1  input2  printfinput1 is equal to input2"/>
          <p:cNvSpPr/>
          <p:nvPr/>
        </p:nvSpPr>
        <p:spPr>
          <a:xfrm>
            <a:off x="2085975" y="3095625"/>
            <a:ext cx="10639425" cy="4819650"/>
          </a:xfrm>
          <a:prstGeom prst="rect">
            <a:avLst/>
          </a:prstGeom>
          <a:noFill/>
          <a:ln/>
        </p:spPr>
        <p:txBody>
          <a:bodyPr wrap="square" lIns="0" tIns="0" rIns="0" bIns="0" rtlCol="0" anchor="t"/>
          <a:lstStyle/>
          <a:p>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80FFBB"/>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br/>
            <a:pPr algn="l" indent="0" marL="0">
              <a:lnSpc>
                <a:spcPts val="2869"/>
              </a:lnSpc>
              <a:buNone/>
            </a:pP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&gt;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g</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&lt;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FF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AD00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9D0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q</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9EFFFF"/>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FF628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5FF90"/>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E1EFFF"/>
                </a:solidFill>
                <a:latin typeface="Share Tech Mono Regular" pitchFamily="34" charset="0"/>
                <a:ea typeface="Share Tech Mono Regular" pitchFamily="34" charset="-122"/>
                <a:cs typeface="Share Tech Mono Regular" pitchFamily="34" charset="-120"/>
              </a:rPr>
              <a:t>
</a:t>
            </a:r>
            <a:endParaRPr lang="en-US" sz="3000" dirty="0"/>
          </a:p>
        </p:txBody>
      </p:sp>
      <p:sp>
        <p:nvSpPr>
          <p:cNvPr id="8" name="SIDE NOTE Input function gets user input and returns it as a string which is castconverted into an integer"/>
          <p:cNvSpPr/>
          <p:nvPr/>
        </p:nvSpPr>
        <p:spPr>
          <a:xfrm>
            <a:off x="11391900" y="2476500"/>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D</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f</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c</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c</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
        <p:nvSpPr>
          <p:cNvPr id="9" name="IF STATEMENTS runs the code directly underneath if the boolean expression that proceeds evaluates to True"/>
          <p:cNvSpPr/>
          <p:nvPr/>
        </p:nvSpPr>
        <p:spPr>
          <a:xfrm>
            <a:off x="7086600" y="7915275"/>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F</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M</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b</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l</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x</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p</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D2021"/>
        </a:solidFill>
      </p:bgPr>
    </p:bg>
    <p:spTree>
      <p:nvGrpSpPr>
        <p:cNvPr id="1" name=""/>
        <p:cNvGrpSpPr/>
        <p:nvPr/>
      </p:nvGrpSpPr>
      <p:grpSpPr>
        <a:xfrm>
          <a:off x="0" y="0"/>
          <a:ext cx="0" cy="0"/>
          <a:chOff x="0" y="0"/>
          <a:chExt cx="0" cy="0"/>
        </a:xfrm>
      </p:grpSpPr>
      <p:pic>
        <p:nvPicPr>
          <p:cNvPr id="2" name="Untitled diagram _ Mermaid Chart-2025-10-06-064518 1" descr="preencoded.png">    </p:cNvPr>
          <p:cNvPicPr>
            <a:picLocks noChangeAspect="1"/>
          </p:cNvPicPr>
          <p:nvPr/>
        </p:nvPicPr>
        <p:blipFill>
          <a:blip r:embed="rId1"/>
          <a:srcRect l="0" r="0" t="0" b="0"/>
          <a:stretch/>
        </p:blipFill>
        <p:spPr>
          <a:xfrm>
            <a:off x="304800" y="3914775"/>
            <a:ext cx="17668875" cy="1666875"/>
          </a:xfrm>
          <a:prstGeom prst="rect">
            <a:avLst/>
          </a:prstGeom>
        </p:spPr>
      </p:pic>
      <p:pic>
        <p:nvPicPr>
          <p:cNvPr id="3" name="X" descr="preencoded.png">    </p:cNvPr>
          <p:cNvPicPr>
            <a:picLocks noChangeAspect="1"/>
          </p:cNvPicPr>
          <p:nvPr/>
        </p:nvPicPr>
        <p:blipFill>
          <a:blip r:embed="rId2"/>
          <a:srcRect l="0" r="0" t="0" b="0"/>
          <a:stretch/>
        </p:blipFill>
        <p:spPr>
          <a:xfrm>
            <a:off x="14573250" y="1038225"/>
            <a:ext cx="2238375" cy="2228850"/>
          </a:xfrm>
          <a:prstGeom prst="rect">
            <a:avLst/>
          </a:prstGeom>
        </p:spPr>
      </p:pic>
      <p:sp>
        <p:nvSpPr>
          <p:cNvPr id="4" name="Conditionals"/>
          <p:cNvSpPr/>
          <p:nvPr/>
        </p:nvSpPr>
        <p:spPr>
          <a:xfrm>
            <a:off x="666750" y="514350"/>
            <a:ext cx="105918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5" name="This approach leads to multiple redundant checks If input1 is greater than input 2 it cant also then be less than or equal to"/>
          <p:cNvSpPr/>
          <p:nvPr/>
        </p:nvSpPr>
        <p:spPr>
          <a:xfrm>
            <a:off x="1666875" y="6229350"/>
            <a:ext cx="15173325" cy="2171700"/>
          </a:xfrm>
          <a:prstGeom prst="rect">
            <a:avLst/>
          </a:prstGeom>
          <a:noFill/>
          <a:ln/>
        </p:spPr>
        <p:txBody>
          <a:bodyPr wrap="square" lIns="0" tIns="0" rIns="0" bIns="0" rtlCol="0" anchor="t"/>
          <a:lstStyle/>
          <a:p>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1</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g</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2</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b</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q</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endParaRPr lang="en-US" sz="4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1D2021"/>
        </a:solidFill>
      </p:bgPr>
    </p:bg>
    <p:spTree>
      <p:nvGrpSpPr>
        <p:cNvPr id="1" name=""/>
        <p:cNvGrpSpPr/>
        <p:nvPr/>
      </p:nvGrpSpPr>
      <p:grpSpPr>
        <a:xfrm>
          <a:off x="0" y="0"/>
          <a:ext cx="0" cy="0"/>
          <a:chOff x="0" y="0"/>
          <a:chExt cx="0" cy="0"/>
        </a:xfrm>
      </p:grpSpPr>
      <p:pic>
        <p:nvPicPr>
          <p:cNvPr id="2" name="Untitled diagram _ Mermaid Chart-2025-10-06-070421 1" descr="preencoded.png">    </p:cNvPr>
          <p:cNvPicPr>
            <a:picLocks noChangeAspect="1"/>
          </p:cNvPicPr>
          <p:nvPr/>
        </p:nvPicPr>
        <p:blipFill>
          <a:blip r:embed="rId1"/>
          <a:srcRect l="0" r="0" t="0" b="0"/>
          <a:stretch/>
        </p:blipFill>
        <p:spPr>
          <a:xfrm>
            <a:off x="2133600" y="2724150"/>
            <a:ext cx="5686425" cy="6696075"/>
          </a:xfrm>
          <a:prstGeom prst="rect">
            <a:avLst/>
          </a:prstGeom>
        </p:spPr>
      </p:pic>
      <p:sp>
        <p:nvSpPr>
          <p:cNvPr id="3" name="Conditionals"/>
          <p:cNvSpPr/>
          <p:nvPr/>
        </p:nvSpPr>
        <p:spPr>
          <a:xfrm>
            <a:off x="666750" y="514350"/>
            <a:ext cx="105918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4" name="Now theres less redundant checks"/>
          <p:cNvSpPr/>
          <p:nvPr/>
        </p:nvSpPr>
        <p:spPr>
          <a:xfrm>
            <a:off x="8343900" y="2867025"/>
            <a:ext cx="6877050" cy="1438275"/>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endParaRPr lang="en-US" sz="4800" dirty="0"/>
          </a:p>
        </p:txBody>
      </p:sp>
      <p:sp>
        <p:nvSpPr>
          <p:cNvPr id="5" name="Assuming we just want to know whether the two inputs are the same what can we do to make this even simpler"/>
          <p:cNvSpPr/>
          <p:nvPr/>
        </p:nvSpPr>
        <p:spPr>
          <a:xfrm>
            <a:off x="8343900" y="4838700"/>
            <a:ext cx="8258175" cy="3095625"/>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g</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j</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v</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endParaRPr lang="en-US" sz="4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1D2021"/>
        </a:solidFill>
      </p:bgPr>
    </p:bg>
    <p:spTree>
      <p:nvGrpSpPr>
        <p:cNvPr id="1" name=""/>
        <p:cNvGrpSpPr/>
        <p:nvPr/>
      </p:nvGrpSpPr>
      <p:grpSpPr>
        <a:xfrm>
          <a:off x="0" y="0"/>
          <a:ext cx="0" cy="0"/>
          <a:chOff x="0" y="0"/>
          <a:chExt cx="0" cy="0"/>
        </a:xfrm>
      </p:grpSpPr>
      <p:pic>
        <p:nvPicPr>
          <p:cNvPr id="2" name="2-input-Or-gate 1" descr="preencoded.png">    </p:cNvPr>
          <p:cNvPicPr>
            <a:picLocks noChangeAspect="1"/>
          </p:cNvPicPr>
          <p:nvPr/>
        </p:nvPicPr>
        <p:blipFill>
          <a:blip r:embed="rId1"/>
          <a:srcRect l="0" r="0" t="0" b="0"/>
          <a:stretch/>
        </p:blipFill>
        <p:spPr>
          <a:xfrm>
            <a:off x="10515600" y="2324100"/>
            <a:ext cx="6486525" cy="7077075"/>
          </a:xfrm>
          <a:prstGeom prst="rect">
            <a:avLst/>
          </a:prstGeom>
        </p:spPr>
      </p:pic>
      <p:sp>
        <p:nvSpPr>
          <p:cNvPr id="3" name="Logical Operators"/>
          <p:cNvSpPr/>
          <p:nvPr/>
        </p:nvSpPr>
        <p:spPr>
          <a:xfrm>
            <a:off x="619125" y="514350"/>
            <a:ext cx="148399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4" name="if input1  input2 or input1  input2  printinput 1 does not equal to input 2"/>
          <p:cNvSpPr/>
          <p:nvPr/>
        </p:nvSpPr>
        <p:spPr>
          <a:xfrm>
            <a:off x="923925" y="6038850"/>
            <a:ext cx="9639300" cy="1047750"/>
          </a:xfrm>
          <a:prstGeom prst="rect">
            <a:avLst/>
          </a:prstGeom>
          <a:noFill/>
          <a:ln/>
        </p:spPr>
        <p:txBody>
          <a:bodyPr wrap="square" lIns="0" tIns="0" rIns="0" bIns="0" rtlCol="0" anchor="t"/>
          <a:lstStyle/>
          <a:p>
            <a:pPr algn="l" indent="0" marL="0">
              <a:lnSpc>
                <a:spcPts val="2869"/>
              </a:lnSpc>
              <a:buNone/>
            </a:pPr>
            <a:r>
              <a:rPr lang="en-US" sz="30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&gt;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&lt;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q</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endParaRPr lang="en-US" sz="3000" dirty="0"/>
          </a:p>
        </p:txBody>
      </p:sp>
      <p:sp>
        <p:nvSpPr>
          <p:cNvPr id="5" name="B"/>
          <p:cNvSpPr/>
          <p:nvPr/>
        </p:nvSpPr>
        <p:spPr>
          <a:xfrm>
            <a:off x="6981825" y="5400675"/>
            <a:ext cx="323850" cy="514350"/>
          </a:xfrm>
          <a:prstGeom prst="rect">
            <a:avLst/>
          </a:prstGeom>
          <a:noFill/>
          <a:ln/>
        </p:spPr>
        <p:txBody>
          <a:bodyPr wrap="square" lIns="0" tIns="0" rIns="0" bIns="0" rtlCol="0" anchor="t"/>
          <a:lstStyle/>
          <a:p>
            <a:pPr algn="l" indent="0" marL="0">
              <a:lnSpc>
                <a:spcPts val="3442"/>
              </a:lnSpc>
              <a:buNone/>
            </a:pPr>
            <a:r>
              <a:rPr lang="en-US" sz="3600" dirty="0">
                <a:solidFill>
                  <a:srgbClr val="FFFFFF"/>
                </a:solidFill>
                <a:latin typeface="Share Tech Mono Regular" pitchFamily="34" charset="0"/>
                <a:ea typeface="Share Tech Mono Regular" pitchFamily="34" charset="-122"/>
                <a:cs typeface="Share Tech Mono Regular" pitchFamily="34" charset="-120"/>
              </a:rPr>
              <a:t>B</a:t>
            </a:r>
            <a:endParaRPr lang="en-US" sz="3600" dirty="0"/>
          </a:p>
        </p:txBody>
      </p:sp>
      <p:sp>
        <p:nvSpPr>
          <p:cNvPr id="6" name="A"/>
          <p:cNvSpPr/>
          <p:nvPr/>
        </p:nvSpPr>
        <p:spPr>
          <a:xfrm>
            <a:off x="3057525" y="5400675"/>
            <a:ext cx="323850" cy="514350"/>
          </a:xfrm>
          <a:prstGeom prst="rect">
            <a:avLst/>
          </a:prstGeom>
          <a:noFill/>
          <a:ln/>
        </p:spPr>
        <p:txBody>
          <a:bodyPr wrap="square" lIns="0" tIns="0" rIns="0" bIns="0" rtlCol="0" anchor="t"/>
          <a:lstStyle/>
          <a:p>
            <a:pPr algn="l" indent="0" marL="0">
              <a:lnSpc>
                <a:spcPts val="3442"/>
              </a:lnSpc>
              <a:buNone/>
            </a:pPr>
            <a:r>
              <a:rPr lang="en-US" sz="3600" dirty="0">
                <a:solidFill>
                  <a:srgbClr val="FFFFFF"/>
                </a:solidFill>
                <a:latin typeface="Share Tech Mono Regular" pitchFamily="34" charset="0"/>
                <a:ea typeface="Share Tech Mono Regular" pitchFamily="34" charset="-122"/>
                <a:cs typeface="Share Tech Mono Regular" pitchFamily="34" charset="-120"/>
              </a:rPr>
              <a:t>A</a:t>
            </a:r>
            <a:endParaRPr 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1D2021"/>
        </a:solidFill>
      </p:bgPr>
    </p:bg>
    <p:spTree>
      <p:nvGrpSpPr>
        <p:cNvPr id="1" name=""/>
        <p:cNvGrpSpPr/>
        <p:nvPr/>
      </p:nvGrpSpPr>
      <p:grpSpPr>
        <a:xfrm>
          <a:off x="0" y="0"/>
          <a:ext cx="0" cy="0"/>
          <a:chOff x="0" y="0"/>
          <a:chExt cx="0" cy="0"/>
        </a:xfrm>
      </p:grpSpPr>
      <p:pic>
        <p:nvPicPr>
          <p:cNvPr id="2" name="Untitled diagram-2025-10-08-055108 1" descr="preencoded.png">    </p:cNvPr>
          <p:cNvPicPr>
            <a:picLocks noChangeAspect="1"/>
          </p:cNvPicPr>
          <p:nvPr/>
        </p:nvPicPr>
        <p:blipFill>
          <a:blip r:embed="rId1"/>
          <a:srcRect l="0" r="0" t="0" b="0"/>
          <a:stretch/>
        </p:blipFill>
        <p:spPr>
          <a:xfrm>
            <a:off x="1295400" y="2324100"/>
            <a:ext cx="4514850" cy="6762750"/>
          </a:xfrm>
          <a:prstGeom prst="rect">
            <a:avLst/>
          </a:prstGeom>
        </p:spPr>
      </p:pic>
      <p:pic>
        <p:nvPicPr>
          <p:cNvPr id="3" name="Check 2" descr="preencoded.png">    </p:cNvPr>
          <p:cNvPicPr>
            <a:picLocks noChangeAspect="1"/>
          </p:cNvPicPr>
          <p:nvPr/>
        </p:nvPicPr>
        <p:blipFill>
          <a:blip r:embed="rId2"/>
          <a:srcRect l="0" r="0" t="0" b="0"/>
          <a:stretch/>
        </p:blipFill>
        <p:spPr>
          <a:xfrm>
            <a:off x="10334625" y="6257925"/>
            <a:ext cx="2181667" cy="2832661"/>
          </a:xfrm>
          <a:prstGeom prst="rect">
            <a:avLst/>
          </a:prstGeom>
        </p:spPr>
      </p:pic>
      <p:sp>
        <p:nvSpPr>
          <p:cNvPr id="4" name="Conditionals"/>
          <p:cNvSpPr/>
          <p:nvPr/>
        </p:nvSpPr>
        <p:spPr>
          <a:xfrm>
            <a:off x="666750" y="514350"/>
            <a:ext cx="105918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5" name="This is what the control flow of the best case situation Would look like"/>
          <p:cNvSpPr/>
          <p:nvPr/>
        </p:nvSpPr>
        <p:spPr>
          <a:xfrm>
            <a:off x="7648575" y="3848100"/>
            <a:ext cx="7562850" cy="2171700"/>
          </a:xfrm>
          <a:prstGeom prst="rect">
            <a:avLst/>
          </a:prstGeom>
          <a:noFill/>
          <a:ln/>
        </p:spPr>
        <p:txBody>
          <a:bodyPr wrap="square" lIns="0" tIns="0" rIns="0" bIns="0" rtlCol="0" anchor="t"/>
          <a:lstStyle/>
          <a:p>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b</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W</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ctr"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endParaRPr lang="en-US" sz="4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1D2021"/>
        </a:solidFill>
      </p:bgPr>
    </p:bg>
    <p:spTree>
      <p:nvGrpSpPr>
        <p:cNvPr id="1" name=""/>
        <p:cNvGrpSpPr/>
        <p:nvPr/>
      </p:nvGrpSpPr>
      <p:grpSpPr>
        <a:xfrm>
          <a:off x="0" y="0"/>
          <a:ext cx="0" cy="0"/>
          <a:chOff x="0" y="0"/>
          <a:chExt cx="0" cy="0"/>
        </a:xfrm>
      </p:grpSpPr>
      <p:pic>
        <p:nvPicPr>
          <p:cNvPr id="2" name="AND-Gate-in-Digital-Electronics-22 1" descr="preencoded.png">    </p:cNvPr>
          <p:cNvPicPr>
            <a:picLocks noChangeAspect="1"/>
          </p:cNvPicPr>
          <p:nvPr/>
        </p:nvPicPr>
        <p:blipFill>
          <a:blip r:embed="rId1"/>
          <a:srcRect l="0" r="0" t="0" b="0"/>
          <a:stretch/>
        </p:blipFill>
        <p:spPr>
          <a:xfrm>
            <a:off x="10572750" y="2324100"/>
            <a:ext cx="6362700" cy="7077075"/>
          </a:xfrm>
          <a:prstGeom prst="rect">
            <a:avLst/>
          </a:prstGeom>
        </p:spPr>
      </p:pic>
      <p:sp>
        <p:nvSpPr>
          <p:cNvPr id="3" name="Logical Operators"/>
          <p:cNvSpPr/>
          <p:nvPr/>
        </p:nvSpPr>
        <p:spPr>
          <a:xfrm>
            <a:off x="619125" y="514350"/>
            <a:ext cx="148399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4" name="If both the first statement and second statement is True the conditions are met to run the code"/>
          <p:cNvSpPr/>
          <p:nvPr/>
        </p:nvSpPr>
        <p:spPr>
          <a:xfrm>
            <a:off x="952500" y="2800350"/>
            <a:ext cx="8782050" cy="2219325"/>
          </a:xfrm>
          <a:prstGeom prst="rect">
            <a:avLst/>
          </a:prstGeom>
          <a:noFill/>
          <a:ln/>
        </p:spPr>
        <p:txBody>
          <a:bodyPr wrap="square" lIns="0" tIns="0" rIns="0" bIns="0" rtlCol="0" anchor="t"/>
          <a:lstStyle/>
          <a:p>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I</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f</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b</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h</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h</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f</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i</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r</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a</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m</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n</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d</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c</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o</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d</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a</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m</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i</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r</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u</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h</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c</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o</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d</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i</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i</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o</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s</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a</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r</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m</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o</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r</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u</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n</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t</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h</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 </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c</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o</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d</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e</a:t>
            </a:r>
            <a:pPr algn="l" indent="0" marL="0">
              <a:lnSpc>
                <a:spcPts val="3122"/>
              </a:lnSpc>
              <a:buNone/>
            </a:pPr>
            <a:r>
              <a:rPr lang="en-US" sz="3600" dirty="0">
                <a:solidFill>
                  <a:srgbClr val="FFFFFF"/>
                </a:solidFill>
                <a:latin typeface="Montserrat Medium" pitchFamily="34" charset="0"/>
                <a:ea typeface="Montserrat Medium" pitchFamily="34" charset="-122"/>
                <a:cs typeface="Montserrat Medium" pitchFamily="34" charset="-120"/>
              </a:rPr>
              <a:t>.</a:t>
            </a:r>
            <a:endParaRPr lang="en-US" sz="3600" dirty="0"/>
          </a:p>
        </p:txBody>
      </p:sp>
      <p:sp>
        <p:nvSpPr>
          <p:cNvPr id="5" name="if score 70 and score  100  print11"/>
          <p:cNvSpPr/>
          <p:nvPr/>
        </p:nvSpPr>
        <p:spPr>
          <a:xfrm>
            <a:off x="952500" y="6162675"/>
            <a:ext cx="12753975" cy="1047750"/>
          </a:xfrm>
          <a:prstGeom prst="rect">
            <a:avLst/>
          </a:prstGeom>
          <a:noFill/>
          <a:ln/>
        </p:spPr>
        <p:txBody>
          <a:bodyPr wrap="square" lIns="0" tIns="0" rIns="0" bIns="0" rtlCol="0" anchor="t"/>
          <a:lstStyle/>
          <a:p>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&gt;</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7</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&lt;</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endParaRPr lang="en-US" sz="3600" dirty="0"/>
          </a:p>
        </p:txBody>
      </p:sp>
      <p:sp>
        <p:nvSpPr>
          <p:cNvPr id="6" name="A"/>
          <p:cNvSpPr/>
          <p:nvPr/>
        </p:nvSpPr>
        <p:spPr>
          <a:xfrm>
            <a:off x="2781300" y="5648325"/>
            <a:ext cx="323850" cy="514350"/>
          </a:xfrm>
          <a:prstGeom prst="rect">
            <a:avLst/>
          </a:prstGeom>
          <a:noFill/>
          <a:ln/>
        </p:spPr>
        <p:txBody>
          <a:bodyPr wrap="square" lIns="0" tIns="0" rIns="0" bIns="0" rtlCol="0" anchor="t"/>
          <a:lstStyle/>
          <a:p>
            <a:pPr algn="l" indent="0" marL="0">
              <a:lnSpc>
                <a:spcPts val="3442"/>
              </a:lnSpc>
              <a:buNone/>
            </a:pPr>
            <a:r>
              <a:rPr lang="en-US" sz="3600" dirty="0">
                <a:solidFill>
                  <a:srgbClr val="FFFFFF"/>
                </a:solidFill>
                <a:latin typeface="Share Tech Mono Regular" pitchFamily="34" charset="0"/>
                <a:ea typeface="Share Tech Mono Regular" pitchFamily="34" charset="-122"/>
                <a:cs typeface="Share Tech Mono Regular" pitchFamily="34" charset="-120"/>
              </a:rPr>
              <a:t>A</a:t>
            </a:r>
            <a:endParaRPr lang="en-US" sz="3600" dirty="0"/>
          </a:p>
        </p:txBody>
      </p:sp>
      <p:sp>
        <p:nvSpPr>
          <p:cNvPr id="7" name="B"/>
          <p:cNvSpPr/>
          <p:nvPr/>
        </p:nvSpPr>
        <p:spPr>
          <a:xfrm>
            <a:off x="7305675" y="5600700"/>
            <a:ext cx="323850" cy="514350"/>
          </a:xfrm>
          <a:prstGeom prst="rect">
            <a:avLst/>
          </a:prstGeom>
          <a:noFill/>
          <a:ln/>
        </p:spPr>
        <p:txBody>
          <a:bodyPr wrap="square" lIns="0" tIns="0" rIns="0" bIns="0" rtlCol="0" anchor="t"/>
          <a:lstStyle/>
          <a:p>
            <a:pPr algn="l" indent="0" marL="0">
              <a:lnSpc>
                <a:spcPts val="3442"/>
              </a:lnSpc>
              <a:buNone/>
            </a:pPr>
            <a:r>
              <a:rPr lang="en-US" sz="3600" dirty="0">
                <a:solidFill>
                  <a:srgbClr val="FFFFFF"/>
                </a:solidFill>
                <a:latin typeface="Share Tech Mono Regular" pitchFamily="34" charset="0"/>
                <a:ea typeface="Share Tech Mono Regular" pitchFamily="34" charset="-122"/>
                <a:cs typeface="Share Tech Mono Regular" pitchFamily="34" charset="-120"/>
              </a:rPr>
              <a:t>B</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1D2021"/>
        </a:solidFill>
      </p:bgPr>
    </p:bg>
    <p:spTree>
      <p:nvGrpSpPr>
        <p:cNvPr id="1" name=""/>
        <p:cNvGrpSpPr/>
        <p:nvPr/>
      </p:nvGrpSpPr>
      <p:grpSpPr>
        <a:xfrm>
          <a:off x="0" y="0"/>
          <a:ext cx="0" cy="0"/>
          <a:chOff x="0" y="0"/>
          <a:chExt cx="0" cy="0"/>
        </a:xfrm>
      </p:grpSpPr>
      <p:pic>
        <p:nvPicPr>
          <p:cNvPr id="2" name="image 7" descr="preencoded.png">    </p:cNvPr>
          <p:cNvPicPr>
            <a:picLocks noChangeAspect="1"/>
          </p:cNvPicPr>
          <p:nvPr/>
        </p:nvPicPr>
        <p:blipFill>
          <a:blip r:embed="rId1"/>
          <a:srcRect l="0" r="0" t="0" b="0"/>
          <a:stretch/>
        </p:blipFill>
        <p:spPr>
          <a:xfrm>
            <a:off x="13211175" y="0"/>
            <a:ext cx="5076825" cy="3381375"/>
          </a:xfrm>
          <a:prstGeom prst="rect">
            <a:avLst/>
          </a:prstGeom>
        </p:spPr>
      </p:pic>
      <p:pic>
        <p:nvPicPr>
          <p:cNvPr id="3" name="Right arrow straight" descr="preencoded.png">    </p:cNvPr>
          <p:cNvPicPr>
            <a:picLocks noChangeAspect="1"/>
          </p:cNvPicPr>
          <p:nvPr/>
        </p:nvPicPr>
        <p:blipFill>
          <a:blip r:embed="rId2"/>
          <a:srcRect l="0" r="0" t="0" b="0"/>
          <a:stretch/>
        </p:blipFill>
        <p:spPr>
          <a:xfrm>
            <a:off x="11696467" y="5743319"/>
            <a:ext cx="1845382" cy="1338598"/>
          </a:xfrm>
          <a:prstGeom prst="rect">
            <a:avLst/>
          </a:prstGeom>
        </p:spPr>
      </p:pic>
      <p:sp>
        <p:nvSpPr>
          <p:cNvPr id="4" name="Loops"/>
          <p:cNvSpPr/>
          <p:nvPr/>
        </p:nvSpPr>
        <p:spPr>
          <a:xfrm>
            <a:off x="666750" y="514350"/>
            <a:ext cx="49720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5" name="Let you simplify repetitive tasks"/>
          <p:cNvSpPr/>
          <p:nvPr/>
        </p:nvSpPr>
        <p:spPr>
          <a:xfrm>
            <a:off x="666750" y="2371725"/>
            <a:ext cx="9896475"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y</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y</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v</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endParaRPr lang="en-US" sz="4800" dirty="0"/>
          </a:p>
        </p:txBody>
      </p:sp>
      <p:sp>
        <p:nvSpPr>
          <p:cNvPr id="6" name="NOTE were copy pasting the same code 4 times in this example but the instructions to the human being just states repeat 3 more times Loop effectively emulate this"/>
          <p:cNvSpPr/>
          <p:nvPr/>
        </p:nvSpPr>
        <p:spPr>
          <a:xfrm>
            <a:off x="12620625" y="6791325"/>
            <a:ext cx="5724525" cy="2524125"/>
          </a:xfrm>
          <a:prstGeom prst="rect">
            <a:avLst/>
          </a:prstGeom>
          <a:noFill/>
          <a:ln/>
        </p:spPr>
        <p:txBody>
          <a:bodyPr wrap="square" lIns="0" tIns="0" rIns="0" bIns="0" rtlCol="0" anchor="t"/>
          <a:lstStyle/>
          <a:p>
            <a:pPr algn="l" indent="0" marL="0">
              <a:lnSpc>
                <a:spcPts val="2064"/>
              </a:lnSpc>
              <a:buNone/>
            </a:pPr>
            <a:r>
              <a:rPr lang="en-US" sz="2400" b="1" dirty="0">
                <a:solidFill>
                  <a:srgbClr val="FFFFFF"/>
                </a:solidFill>
                <a:latin typeface="Montserrat Bold" pitchFamily="34" charset="0"/>
                <a:ea typeface="Montserrat Bold" pitchFamily="34" charset="-122"/>
                <a:cs typeface="Montserrat Bold" pitchFamily="34" charset="-120"/>
              </a:rPr>
              <a:t>N</a:t>
            </a:r>
            <a:pPr algn="l" indent="0" marL="0">
              <a:lnSpc>
                <a:spcPts val="2064"/>
              </a:lnSpc>
              <a:buNone/>
            </a:pPr>
            <a:r>
              <a:rPr lang="en-US" sz="2400" b="1" dirty="0">
                <a:solidFill>
                  <a:srgbClr val="FFFFFF"/>
                </a:solidFill>
                <a:latin typeface="Montserrat Bold" pitchFamily="34" charset="0"/>
                <a:ea typeface="Montserrat Bold" pitchFamily="34" charset="-122"/>
                <a:cs typeface="Montserrat Bold" pitchFamily="34" charset="-120"/>
              </a:rPr>
              <a:t>O</a:t>
            </a:r>
            <a:pPr algn="l" indent="0" marL="0">
              <a:lnSpc>
                <a:spcPts val="2064"/>
              </a:lnSpc>
              <a:buNone/>
            </a:pPr>
            <a:r>
              <a:rPr lang="en-US" sz="2400" b="1" dirty="0">
                <a:solidFill>
                  <a:srgbClr val="FFFFFF"/>
                </a:solidFill>
                <a:latin typeface="Montserrat Bold" pitchFamily="34" charset="0"/>
                <a:ea typeface="Montserrat Bold" pitchFamily="34" charset="-122"/>
                <a:cs typeface="Montserrat Bold" pitchFamily="34" charset="-120"/>
              </a:rPr>
              <a:t>T</a:t>
            </a:r>
            <a:pPr algn="l" indent="0" marL="0">
              <a:lnSpc>
                <a:spcPts val="2064"/>
              </a:lnSpc>
              <a:buNone/>
            </a:pPr>
            <a:r>
              <a:rPr lang="en-US" sz="2400" b="1" dirty="0">
                <a:solidFill>
                  <a:srgbClr val="FFFFFF"/>
                </a:solidFill>
                <a:latin typeface="Montserrat Bold" pitchFamily="34" charset="0"/>
                <a:ea typeface="Montserrat Bold" pitchFamily="34" charset="-122"/>
                <a:cs typeface="Montserrat Bold" pitchFamily="34" charset="-120"/>
              </a:rPr>
              <a:t>E</a:t>
            </a:r>
            <a:pPr algn="l" indent="0" marL="0">
              <a:lnSpc>
                <a:spcPts val="2064"/>
              </a:lnSpc>
              <a:buNone/>
            </a:pPr>
            <a:r>
              <a:rPr lang="en-US" sz="2400" b="1" dirty="0">
                <a:solidFill>
                  <a:srgbClr val="FFFFFF"/>
                </a:solidFill>
                <a:latin typeface="Montserrat Bold" pitchFamily="34" charset="0"/>
                <a:ea typeface="Montserrat Bold" pitchFamily="34" charset="-122"/>
                <a:cs typeface="Montserrat Bold"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w</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r</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c</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p</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y</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p</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g</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c</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d</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4</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x</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p</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l</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b</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u</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r</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u</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c</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u</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b</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n</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g</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j</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u</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r</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p</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3</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r</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L</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o</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p</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f</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f</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c</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v</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l</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y</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m</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u</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l</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e</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 </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t</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h</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i</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s</a:t>
            </a:r>
            <a:pPr algn="l" indent="0" marL="0">
              <a:lnSpc>
                <a:spcPts val="2064"/>
              </a:lnSpc>
              <a:buNone/>
            </a:pPr>
            <a:r>
              <a:rPr lang="en-US" sz="2400" dirty="0">
                <a:solidFill>
                  <a:srgbClr val="FFFFFF"/>
                </a:solidFill>
                <a:latin typeface="Montserrat Regular" pitchFamily="34" charset="0"/>
                <a:ea typeface="Montserrat Regular" pitchFamily="34" charset="-122"/>
                <a:cs typeface="Montserrat Regular" pitchFamily="34" charset="-120"/>
              </a:rPr>
              <a:t>!</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1D2021"/>
        </a:solidFill>
      </p:bgPr>
    </p:bg>
    <p:spTree>
      <p:nvGrpSpPr>
        <p:cNvPr id="1" name=""/>
        <p:cNvGrpSpPr/>
        <p:nvPr/>
      </p:nvGrpSpPr>
      <p:grpSpPr>
        <a:xfrm>
          <a:off x="0" y="0"/>
          <a:ext cx="0" cy="0"/>
          <a:chOff x="0" y="0"/>
          <a:chExt cx="0" cy="0"/>
        </a:xfrm>
      </p:grpSpPr>
      <p:pic>
        <p:nvPicPr>
          <p:cNvPr id="2" name="Untitled diagram-2025-10-08-112726 1" descr="preencoded.png">    </p:cNvPr>
          <p:cNvPicPr>
            <a:picLocks noChangeAspect="1"/>
          </p:cNvPicPr>
          <p:nvPr/>
        </p:nvPicPr>
        <p:blipFill>
          <a:blip r:embed="rId1"/>
          <a:srcRect l="0" r="0" t="0" b="0"/>
          <a:stretch/>
        </p:blipFill>
        <p:spPr>
          <a:xfrm>
            <a:off x="11915775" y="1419225"/>
            <a:ext cx="5257800" cy="7848600"/>
          </a:xfrm>
          <a:prstGeom prst="rect">
            <a:avLst/>
          </a:prstGeom>
        </p:spPr>
      </p:pic>
      <p:pic>
        <p:nvPicPr>
          <p:cNvPr id="3" name="Right arrow straight" descr="preencoded.png">    </p:cNvPr>
          <p:cNvPicPr>
            <a:picLocks noChangeAspect="1"/>
          </p:cNvPicPr>
          <p:nvPr/>
        </p:nvPicPr>
        <p:blipFill>
          <a:blip r:embed="rId2"/>
          <a:srcRect l="0" r="0" t="0" b="0"/>
          <a:stretch/>
        </p:blipFill>
        <p:spPr>
          <a:xfrm>
            <a:off x="361950" y="4210050"/>
            <a:ext cx="1092139" cy="537746"/>
          </a:xfrm>
          <a:prstGeom prst="rect">
            <a:avLst/>
          </a:prstGeom>
        </p:spPr>
      </p:pic>
      <p:pic>
        <p:nvPicPr>
          <p:cNvPr id="4" name="Input Method" descr="preencoded.png">    </p:cNvPr>
          <p:cNvPicPr>
            <a:picLocks noChangeAspect="1"/>
          </p:cNvPicPr>
          <p:nvPr/>
        </p:nvPicPr>
        <p:blipFill>
          <a:blip r:embed="rId3"/>
          <a:srcRect l="0" r="0" t="0" b="0"/>
          <a:stretch/>
        </p:blipFill>
        <p:spPr>
          <a:xfrm>
            <a:off x="666750" y="2324100"/>
            <a:ext cx="10344150" cy="2009775"/>
          </a:xfrm>
          <a:prstGeom prst="rect">
            <a:avLst/>
          </a:prstGeom>
        </p:spPr>
      </p:pic>
      <p:sp>
        <p:nvSpPr>
          <p:cNvPr id="5" name="While"/>
          <p:cNvSpPr/>
          <p:nvPr/>
        </p:nvSpPr>
        <p:spPr>
          <a:xfrm>
            <a:off x="666750" y="514350"/>
            <a:ext cx="44196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W</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h</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endParaRPr lang="en-US" sz="12000" dirty="0"/>
          </a:p>
        </p:txBody>
      </p:sp>
      <p:sp>
        <p:nvSpPr>
          <p:cNvPr id="6" name="WHILE LOOP runs the code WHILE the condition is true"/>
          <p:cNvSpPr/>
          <p:nvPr/>
        </p:nvSpPr>
        <p:spPr>
          <a:xfrm>
            <a:off x="666750" y="2324100"/>
            <a:ext cx="10401300" cy="2009775"/>
          </a:xfrm>
          <a:prstGeom prst="rect">
            <a:avLst/>
          </a:prstGeom>
          <a:noFill/>
          <a:ln/>
        </p:spPr>
        <p:txBody>
          <a:bodyPr wrap="square" lIns="0" tIns="0" rIns="0" bIns="0" rtlCol="0" anchor="t"/>
          <a:lstStyle/>
          <a:p>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W</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H</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I</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L</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E</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L</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P</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W</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d</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s</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endParaRPr lang="en-US" sz="3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1D2021"/>
        </a:solidFill>
      </p:bgPr>
    </p:bg>
    <p:spTree>
      <p:nvGrpSpPr>
        <p:cNvPr id="1" name=""/>
        <p:cNvGrpSpPr/>
        <p:nvPr/>
      </p:nvGrpSpPr>
      <p:grpSpPr>
        <a:xfrm>
          <a:off x="0" y="0"/>
          <a:ext cx="0" cy="0"/>
          <a:chOff x="0" y="0"/>
          <a:chExt cx="0" cy="0"/>
        </a:xfrm>
      </p:grpSpPr>
      <p:pic>
        <p:nvPicPr>
          <p:cNvPr id="2" name="Right arrow straight" descr="preencoded.png">    </p:cNvPr>
          <p:cNvPicPr>
            <a:picLocks noChangeAspect="1"/>
          </p:cNvPicPr>
          <p:nvPr/>
        </p:nvPicPr>
        <p:blipFill>
          <a:blip r:embed="rId1"/>
          <a:srcRect l="0" r="0" t="0" b="0"/>
          <a:stretch/>
        </p:blipFill>
        <p:spPr>
          <a:xfrm>
            <a:off x="666769" y="4895850"/>
            <a:ext cx="1092139" cy="537746"/>
          </a:xfrm>
          <a:prstGeom prst="rect">
            <a:avLst/>
          </a:prstGeom>
        </p:spPr>
      </p:pic>
      <p:pic>
        <p:nvPicPr>
          <p:cNvPr id="3" name="Untitled diagram-2025-10-21-231024 1" descr="preencoded.png">    </p:cNvPr>
          <p:cNvPicPr>
            <a:picLocks noChangeAspect="1"/>
          </p:cNvPicPr>
          <p:nvPr/>
        </p:nvPicPr>
        <p:blipFill>
          <a:blip r:embed="rId2"/>
          <a:srcRect l="0" r="0" t="0" b="0"/>
          <a:stretch/>
        </p:blipFill>
        <p:spPr>
          <a:xfrm>
            <a:off x="11753850" y="514350"/>
            <a:ext cx="4105275" cy="9344025"/>
          </a:xfrm>
          <a:prstGeom prst="rect">
            <a:avLst/>
          </a:prstGeom>
        </p:spPr>
      </p:pic>
      <p:pic>
        <p:nvPicPr>
          <p:cNvPr id="4" name="Right arrow straight" descr="preencoded.png">    </p:cNvPr>
          <p:cNvPicPr>
            <a:picLocks noChangeAspect="1"/>
          </p:cNvPicPr>
          <p:nvPr/>
        </p:nvPicPr>
        <p:blipFill>
          <a:blip r:embed="rId3"/>
          <a:srcRect l="0" r="0" t="0" b="0"/>
          <a:stretch/>
        </p:blipFill>
        <p:spPr>
          <a:xfrm>
            <a:off x="5288421" y="4086327"/>
            <a:ext cx="373861" cy="806775"/>
          </a:xfrm>
          <a:prstGeom prst="rect">
            <a:avLst/>
          </a:prstGeom>
        </p:spPr>
      </p:pic>
      <p:sp>
        <p:nvSpPr>
          <p:cNvPr id="5" name="For-Each"/>
          <p:cNvSpPr/>
          <p:nvPr/>
        </p:nvSpPr>
        <p:spPr>
          <a:xfrm>
            <a:off x="666750" y="514350"/>
            <a:ext cx="764857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h</a:t>
            </a:r>
            <a:endParaRPr lang="en-US" sz="12000" dirty="0"/>
          </a:p>
        </p:txBody>
      </p:sp>
      <p:sp>
        <p:nvSpPr>
          <p:cNvPr id="6" name="FOR-EACH LOOP let you go through each item in a collection one by one"/>
          <p:cNvSpPr/>
          <p:nvPr/>
        </p:nvSpPr>
        <p:spPr>
          <a:xfrm>
            <a:off x="666750" y="2619375"/>
            <a:ext cx="10401300" cy="2009775"/>
          </a:xfrm>
          <a:prstGeom prst="rect">
            <a:avLst/>
          </a:prstGeom>
          <a:noFill/>
          <a:ln/>
        </p:spPr>
        <p:txBody>
          <a:bodyPr wrap="square" lIns="0" tIns="0" rIns="0" bIns="0" rtlCol="0" anchor="t"/>
          <a:lstStyle/>
          <a:p>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F</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R</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E</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C</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H</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 </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L</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O</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P</a:t>
            </a:r>
            <a:pPr algn="l" indent="0" marL="0">
              <a:lnSpc>
                <a:spcPts val="3122"/>
              </a:lnSpc>
              <a:buNone/>
            </a:pPr>
            <a:r>
              <a:rPr lang="en-US" sz="3600" b="1" dirty="0">
                <a:solidFill>
                  <a:srgbClr val="FFFFFF"/>
                </a:solidFill>
                <a:latin typeface="Montserrat Bold" pitchFamily="34" charset="0"/>
                <a:ea typeface="Montserrat Bold" pitchFamily="34" charset="-122"/>
                <a:cs typeface="Montserrat Bold"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r</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u</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g</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h</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m</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l</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c</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i</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b</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y</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 </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o</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n</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e</a:t>
            </a:r>
            <a:pPr algn="l" indent="0" marL="0">
              <a:lnSpc>
                <a:spcPts val="3122"/>
              </a:lnSpc>
              <a:buNone/>
            </a:pPr>
            <a:r>
              <a:rPr lang="en-US" sz="3600" dirty="0">
                <a:solidFill>
                  <a:srgbClr val="FFFFFF"/>
                </a:solidFill>
                <a:latin typeface="Montserrat Regular" pitchFamily="34" charset="0"/>
                <a:ea typeface="Montserrat Regular" pitchFamily="34" charset="-122"/>
                <a:cs typeface="Montserrat Regular" pitchFamily="34" charset="-120"/>
              </a:rPr>
              <a:t>:</a:t>
            </a:r>
            <a:endParaRPr lang="en-US" sz="3600" dirty="0"/>
          </a:p>
        </p:txBody>
      </p:sp>
      <p:sp>
        <p:nvSpPr>
          <p:cNvPr id="7" name="NOTE were counting back from 4 until i  0 at which point the condition i  0 is false and the code in the loop no longer runs"/>
          <p:cNvSpPr/>
          <p:nvPr/>
        </p:nvSpPr>
        <p:spPr>
          <a:xfrm>
            <a:off x="828675" y="7019925"/>
            <a:ext cx="10077450" cy="252412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4</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0</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0</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
        <p:nvSpPr>
          <p:cNvPr id="8" name="for i in 0123  printfi"/>
          <p:cNvSpPr/>
          <p:nvPr/>
        </p:nvSpPr>
        <p:spPr>
          <a:xfrm>
            <a:off x="1990725" y="4953000"/>
            <a:ext cx="9744075" cy="1828800"/>
          </a:xfrm>
          <a:prstGeom prst="rect">
            <a:avLst/>
          </a:prstGeom>
          <a:noFill/>
          <a:ln/>
        </p:spPr>
        <p:txBody>
          <a:bodyPr wrap="square" lIns="0" tIns="0" rIns="0" bIns="0" rtlCol="0" anchor="t"/>
          <a:lstStyle/>
          <a:p>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3</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95E6CB"/>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95E6CB"/>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endParaRPr lang="en-US"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D2021"/>
        </a:solidFill>
      </p:bgPr>
    </p:bg>
    <p:spTree>
      <p:nvGrpSpPr>
        <p:cNvPr id="1" name=""/>
        <p:cNvGrpSpPr/>
        <p:nvPr/>
      </p:nvGrpSpPr>
      <p:grpSpPr>
        <a:xfrm>
          <a:off x="0" y="0"/>
          <a:ext cx="0" cy="0"/>
          <a:chOff x="0" y="0"/>
          <a:chExt cx="0" cy="0"/>
        </a:xfrm>
      </p:grpSpPr>
      <p:pic>
        <p:nvPicPr>
          <p:cNvPr id="2" name="image 6" descr="preencoded.png">    </p:cNvPr>
          <p:cNvPicPr>
            <a:picLocks noChangeAspect="1"/>
          </p:cNvPicPr>
          <p:nvPr/>
        </p:nvPicPr>
        <p:blipFill>
          <a:blip r:embed="rId1"/>
          <a:srcRect l="0" r="0" t="0" b="0"/>
          <a:stretch/>
        </p:blipFill>
        <p:spPr>
          <a:xfrm>
            <a:off x="12782550" y="5581650"/>
            <a:ext cx="5124450" cy="3762375"/>
          </a:xfrm>
          <a:prstGeom prst="rect">
            <a:avLst/>
          </a:prstGeom>
        </p:spPr>
      </p:pic>
      <p:sp>
        <p:nvSpPr>
          <p:cNvPr id="3" name="Programming"/>
          <p:cNvSpPr/>
          <p:nvPr/>
        </p:nvSpPr>
        <p:spPr>
          <a:xfrm>
            <a:off x="619125" y="666750"/>
            <a:ext cx="113157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endParaRPr lang="en-US" sz="12000" dirty="0"/>
          </a:p>
        </p:txBody>
      </p:sp>
      <p:sp>
        <p:nvSpPr>
          <p:cNvPr id="4" name="Programming"/>
          <p:cNvSpPr/>
          <p:nvPr/>
        </p:nvSpPr>
        <p:spPr>
          <a:xfrm>
            <a:off x="619125" y="666750"/>
            <a:ext cx="113157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endParaRPr lang="en-US" sz="12000" dirty="0"/>
          </a:p>
        </p:txBody>
      </p:sp>
      <p:sp>
        <p:nvSpPr>
          <p:cNvPr id="5" name="Just Draw a Square innit"/>
          <p:cNvSpPr/>
          <p:nvPr/>
        </p:nvSpPr>
        <p:spPr>
          <a:xfrm>
            <a:off x="12954000" y="9344025"/>
            <a:ext cx="5000625" cy="609600"/>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J</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q</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endParaRPr lang="en-US" sz="3000" dirty="0"/>
          </a:p>
        </p:txBody>
      </p:sp>
      <p:sp>
        <p:nvSpPr>
          <p:cNvPr id="6" name="from ColabTurtleTurtle import  initializeTurtle pencolorred right90 forward150 right90 forward150 right90 forward150 right90 forward150"/>
          <p:cNvSpPr/>
          <p:nvPr/>
        </p:nvSpPr>
        <p:spPr>
          <a:xfrm>
            <a:off x="7896225" y="2686050"/>
            <a:ext cx="9591675" cy="7105650"/>
          </a:xfrm>
          <a:prstGeom prst="rect">
            <a:avLst/>
          </a:prstGeom>
          <a:noFill/>
          <a:ln/>
        </p:spPr>
        <p:txBody>
          <a:bodyPr wrap="square" lIns="0" tIns="0" rIns="0" bIns="0" rtlCol="0" anchor="t"/>
          <a:lstStyle/>
          <a:p>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m</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b</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m</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z</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9</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9</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9</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9</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FB454"/>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endParaRPr lang="en-US" sz="3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1D2021"/>
        </a:solidFill>
      </p:bgPr>
    </p:bg>
    <p:spTree>
      <p:nvGrpSpPr>
        <p:cNvPr id="1" name=""/>
        <p:cNvGrpSpPr/>
        <p:nvPr/>
      </p:nvGrpSpPr>
      <p:grpSpPr>
        <a:xfrm>
          <a:off x="0" y="0"/>
          <a:ext cx="0" cy="0"/>
          <a:chOff x="0" y="0"/>
          <a:chExt cx="0" cy="0"/>
        </a:xfrm>
      </p:grpSpPr>
      <p:pic>
        <p:nvPicPr>
          <p:cNvPr id="2" name="Right angle curved" descr="preencoded.png">    </p:cNvPr>
          <p:cNvPicPr>
            <a:picLocks noChangeAspect="1"/>
          </p:cNvPicPr>
          <p:nvPr/>
        </p:nvPicPr>
        <p:blipFill>
          <a:blip r:embed="rId1"/>
          <a:srcRect l="0" r="0" t="0" b="0"/>
          <a:stretch/>
        </p:blipFill>
        <p:spPr>
          <a:xfrm>
            <a:off x="4257675" y="7038975"/>
            <a:ext cx="2790825" cy="2638425"/>
          </a:xfrm>
          <a:prstGeom prst="rect">
            <a:avLst/>
          </a:prstGeom>
        </p:spPr>
      </p:pic>
      <p:sp>
        <p:nvSpPr>
          <p:cNvPr id="3" name="List"/>
          <p:cNvSpPr/>
          <p:nvPr/>
        </p:nvSpPr>
        <p:spPr>
          <a:xfrm>
            <a:off x="666750" y="514350"/>
            <a:ext cx="324802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endParaRPr lang="en-US" sz="12000" dirty="0"/>
          </a:p>
        </p:txBody>
      </p:sp>
      <p:sp>
        <p:nvSpPr>
          <p:cNvPr id="4" name="A list is a collection of items stored in order Think of it like a shopping list or a playlist multiple items in one container"/>
          <p:cNvSpPr/>
          <p:nvPr/>
        </p:nvSpPr>
        <p:spPr>
          <a:xfrm>
            <a:off x="666750" y="232410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h</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g</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y</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u</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p</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l</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m</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s</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o</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endParaRPr lang="en-US" sz="4800" dirty="0"/>
          </a:p>
        </p:txBody>
      </p:sp>
      <p:sp>
        <p:nvSpPr>
          <p:cNvPr id="5" name="NOTE Brackets are used to declare the start and end of a list with items separated by commas"/>
          <p:cNvSpPr/>
          <p:nvPr/>
        </p:nvSpPr>
        <p:spPr>
          <a:xfrm>
            <a:off x="7334250" y="7962900"/>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endParaRPr lang="en-US" sz="3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1D2021"/>
        </a:solidFill>
      </p:bgPr>
    </p:bg>
    <p:spTree>
      <p:nvGrpSpPr>
        <p:cNvPr id="1" name=""/>
        <p:cNvGrpSpPr/>
        <p:nvPr/>
      </p:nvGrpSpPr>
      <p:grpSpPr>
        <a:xfrm>
          <a:off x="0" y="0"/>
          <a:ext cx="0" cy="0"/>
          <a:chOff x="0" y="0"/>
          <a:chExt cx="0" cy="0"/>
        </a:xfrm>
      </p:grpSpPr>
      <p:pic>
        <p:nvPicPr>
          <p:cNvPr id="2" name="image 8" descr="preencoded.png">    </p:cNvPr>
          <p:cNvPicPr>
            <a:picLocks noChangeAspect="1"/>
          </p:cNvPicPr>
          <p:nvPr/>
        </p:nvPicPr>
        <p:blipFill>
          <a:blip r:embed="rId1"/>
          <a:srcRect l="0" r="0" t="0" b="0"/>
          <a:stretch/>
        </p:blipFill>
        <p:spPr>
          <a:xfrm>
            <a:off x="10648950" y="3409950"/>
            <a:ext cx="6924675" cy="4610100"/>
          </a:xfrm>
          <a:prstGeom prst="rect">
            <a:avLst/>
          </a:prstGeom>
        </p:spPr>
      </p:pic>
      <p:pic>
        <p:nvPicPr>
          <p:cNvPr id="3" name="Right angle curved" descr="preencoded.png">    </p:cNvPr>
          <p:cNvPicPr>
            <a:picLocks noChangeAspect="1"/>
          </p:cNvPicPr>
          <p:nvPr/>
        </p:nvPicPr>
        <p:blipFill>
          <a:blip r:embed="rId2"/>
          <a:srcRect l="0" r="0" t="0" b="0"/>
          <a:stretch/>
        </p:blipFill>
        <p:spPr>
          <a:xfrm>
            <a:off x="2524125" y="5514975"/>
            <a:ext cx="1228725" cy="857250"/>
          </a:xfrm>
          <a:prstGeom prst="rect">
            <a:avLst/>
          </a:prstGeom>
        </p:spPr>
      </p:pic>
      <p:pic>
        <p:nvPicPr>
          <p:cNvPr id="4" name="Rectangle 5" descr="preencoded.png">    </p:cNvPr>
          <p:cNvPicPr>
            <a:picLocks noChangeAspect="1"/>
          </p:cNvPicPr>
          <p:nvPr/>
        </p:nvPicPr>
        <p:blipFill>
          <a:blip r:embed="rId3"/>
          <a:srcRect l="0" r="0" t="0" b="0"/>
          <a:stretch/>
        </p:blipFill>
        <p:spPr>
          <a:xfrm>
            <a:off x="8772525" y="9124950"/>
            <a:ext cx="2266950" cy="476250"/>
          </a:xfrm>
          <a:prstGeom prst="rect">
            <a:avLst/>
          </a:prstGeom>
        </p:spPr>
      </p:pic>
      <p:pic>
        <p:nvPicPr>
          <p:cNvPr id="5" name="Rectangle 6" descr="preencoded.png">    </p:cNvPr>
          <p:cNvPicPr>
            <a:picLocks noChangeAspect="1"/>
          </p:cNvPicPr>
          <p:nvPr/>
        </p:nvPicPr>
        <p:blipFill>
          <a:blip r:embed="rId4"/>
          <a:srcRect l="0" r="0" t="0" b="0"/>
          <a:stretch/>
        </p:blipFill>
        <p:spPr>
          <a:xfrm>
            <a:off x="3752850" y="7096125"/>
            <a:ext cx="3257550" cy="476250"/>
          </a:xfrm>
          <a:prstGeom prst="rect">
            <a:avLst/>
          </a:prstGeom>
        </p:spPr>
      </p:pic>
      <p:sp>
        <p:nvSpPr>
          <p:cNvPr id="6" name="List"/>
          <p:cNvSpPr/>
          <p:nvPr/>
        </p:nvSpPr>
        <p:spPr>
          <a:xfrm>
            <a:off x="666750" y="514350"/>
            <a:ext cx="324802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endParaRPr lang="en-US" sz="12000" dirty="0"/>
          </a:p>
        </p:txBody>
      </p:sp>
      <p:sp>
        <p:nvSpPr>
          <p:cNvPr id="7" name="Indexing in programming starts from 0 exceptions being Lua Fortran MATLAB  R"/>
          <p:cNvSpPr/>
          <p:nvPr/>
        </p:nvSpPr>
        <p:spPr>
          <a:xfrm>
            <a:off x="666750" y="2324100"/>
            <a:ext cx="16954500" cy="2171700"/>
          </a:xfrm>
          <a:prstGeom prst="rect">
            <a:avLst/>
          </a:prstGeom>
          <a:noFill/>
          <a:ln/>
        </p:spPr>
        <p:txBody>
          <a:bodyPr wrap="square" lIns="0" tIns="0" rIns="0" bIns="0" rtlCol="0" anchor="t"/>
          <a:lstStyle/>
          <a:p>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d</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e</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x</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g</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p</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g</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m</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m</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g</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s</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s</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f</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m</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0</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e</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x</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c</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e</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p</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s</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b</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e</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g</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L</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u</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F</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M</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L</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B</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&amp;</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R</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endParaRPr lang="en-US" sz="3600" dirty="0"/>
          </a:p>
        </p:txBody>
      </p:sp>
      <p:sp>
        <p:nvSpPr>
          <p:cNvPr id="8" name="fruits  apple banana cherry fruits0  apple fruits1  banana"/>
          <p:cNvSpPr/>
          <p:nvPr/>
        </p:nvSpPr>
        <p:spPr>
          <a:xfrm>
            <a:off x="666750" y="3914775"/>
            <a:ext cx="10220325" cy="2457450"/>
          </a:xfrm>
          <a:prstGeom prst="rect">
            <a:avLst/>
          </a:prstGeom>
          <a:noFill/>
          <a:ln/>
        </p:spPr>
        <p:txBody>
          <a:bodyPr wrap="square" lIns="0" tIns="0" rIns="0" bIns="0" rtlCol="0" anchor="t"/>
          <a:lstStyle/>
          <a:p>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y</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b</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endParaRPr lang="en-US" sz="3600" dirty="0"/>
          </a:p>
        </p:txBody>
      </p:sp>
      <p:sp>
        <p:nvSpPr>
          <p:cNvPr id="9" name="NOTE Brackets are also used outside of assigning the variable to access data stored in the list list_nameindex to get corresponding value"/>
          <p:cNvSpPr/>
          <p:nvPr/>
        </p:nvSpPr>
        <p:spPr>
          <a:xfrm>
            <a:off x="3819525" y="5715000"/>
            <a:ext cx="7077075" cy="260032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_</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x</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endParaRPr lang="en-US"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1D2021"/>
        </a:solidFill>
      </p:bgPr>
    </p:bg>
    <p:spTree>
      <p:nvGrpSpPr>
        <p:cNvPr id="1" name=""/>
        <p:cNvGrpSpPr/>
        <p:nvPr/>
      </p:nvGrpSpPr>
      <p:grpSpPr>
        <a:xfrm>
          <a:off x="0" y="0"/>
          <a:ext cx="0" cy="0"/>
          <a:chOff x="0" y="0"/>
          <a:chExt cx="0" cy="0"/>
        </a:xfrm>
      </p:grpSpPr>
      <p:pic>
        <p:nvPicPr>
          <p:cNvPr id="2" name="Rectangle 6" descr="preencoded.png">    </p:cNvPr>
          <p:cNvPicPr>
            <a:picLocks noChangeAspect="1"/>
          </p:cNvPicPr>
          <p:nvPr/>
        </p:nvPicPr>
        <p:blipFill>
          <a:blip r:embed="rId1"/>
          <a:srcRect l="0" r="0" t="0" b="0"/>
          <a:stretch/>
        </p:blipFill>
        <p:spPr>
          <a:xfrm>
            <a:off x="749926" y="5262225"/>
            <a:ext cx="3009900" cy="409575"/>
          </a:xfrm>
          <a:prstGeom prst="rect">
            <a:avLst/>
          </a:prstGeom>
        </p:spPr>
      </p:pic>
      <p:pic>
        <p:nvPicPr>
          <p:cNvPr id="3" name="Rectangle 7" descr="preencoded.png">    </p:cNvPr>
          <p:cNvPicPr>
            <a:picLocks noChangeAspect="1"/>
          </p:cNvPicPr>
          <p:nvPr/>
        </p:nvPicPr>
        <p:blipFill>
          <a:blip r:embed="rId2"/>
          <a:srcRect l="0" r="0" t="0" b="0"/>
          <a:stretch/>
        </p:blipFill>
        <p:spPr>
          <a:xfrm>
            <a:off x="733425" y="6359491"/>
            <a:ext cx="1457325" cy="409575"/>
          </a:xfrm>
          <a:prstGeom prst="rect">
            <a:avLst/>
          </a:prstGeom>
        </p:spPr>
      </p:pic>
      <p:pic>
        <p:nvPicPr>
          <p:cNvPr id="4" name="Rectangle 8" descr="preencoded.png">    </p:cNvPr>
          <p:cNvPicPr>
            <a:picLocks noChangeAspect="1"/>
          </p:cNvPicPr>
          <p:nvPr/>
        </p:nvPicPr>
        <p:blipFill>
          <a:blip r:embed="rId3"/>
          <a:srcRect l="0" r="0" t="0" b="0"/>
          <a:stretch/>
        </p:blipFill>
        <p:spPr>
          <a:xfrm>
            <a:off x="685800" y="4086225"/>
            <a:ext cx="1504950" cy="409575"/>
          </a:xfrm>
          <a:prstGeom prst="rect">
            <a:avLst/>
          </a:prstGeom>
        </p:spPr>
      </p:pic>
      <p:pic>
        <p:nvPicPr>
          <p:cNvPr id="5" name="Rectangle 9" descr="preencoded.png">    </p:cNvPr>
          <p:cNvPicPr>
            <a:picLocks noChangeAspect="1"/>
          </p:cNvPicPr>
          <p:nvPr/>
        </p:nvPicPr>
        <p:blipFill>
          <a:blip r:embed="rId4"/>
          <a:srcRect l="0" r="0" t="0" b="0"/>
          <a:stretch/>
        </p:blipFill>
        <p:spPr>
          <a:xfrm>
            <a:off x="666750" y="7277100"/>
            <a:ext cx="3057525" cy="409575"/>
          </a:xfrm>
          <a:prstGeom prst="rect">
            <a:avLst/>
          </a:prstGeom>
        </p:spPr>
      </p:pic>
      <p:pic>
        <p:nvPicPr>
          <p:cNvPr id="6" name="Rectangle 10" descr="preencoded.png">    </p:cNvPr>
          <p:cNvPicPr>
            <a:picLocks noChangeAspect="1"/>
          </p:cNvPicPr>
          <p:nvPr/>
        </p:nvPicPr>
        <p:blipFill>
          <a:blip r:embed="rId5"/>
          <a:srcRect l="0" r="0" t="0" b="0"/>
          <a:stretch/>
        </p:blipFill>
        <p:spPr>
          <a:xfrm>
            <a:off x="752475" y="8601075"/>
            <a:ext cx="4010025" cy="409575"/>
          </a:xfrm>
          <a:prstGeom prst="rect">
            <a:avLst/>
          </a:prstGeom>
        </p:spPr>
      </p:pic>
      <p:sp>
        <p:nvSpPr>
          <p:cNvPr id="7" name="List"/>
          <p:cNvSpPr/>
          <p:nvPr/>
        </p:nvSpPr>
        <p:spPr>
          <a:xfrm>
            <a:off x="666750" y="514350"/>
            <a:ext cx="324802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endParaRPr lang="en-US" sz="12000" dirty="0"/>
          </a:p>
        </p:txBody>
      </p:sp>
      <p:sp>
        <p:nvSpPr>
          <p:cNvPr id="8" name="Lists come with a bunch of functionality"/>
          <p:cNvSpPr/>
          <p:nvPr/>
        </p:nvSpPr>
        <p:spPr>
          <a:xfrm>
            <a:off x="666750" y="2324100"/>
            <a:ext cx="9124950" cy="2171700"/>
          </a:xfrm>
          <a:prstGeom prst="rect">
            <a:avLst/>
          </a:prstGeom>
          <a:noFill/>
          <a:ln/>
        </p:spPr>
        <p:txBody>
          <a:bodyPr wrap="square" lIns="0" tIns="0" rIns="0" bIns="0" rtlCol="0" anchor="t"/>
          <a:lstStyle/>
          <a:p>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L</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s</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s</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c</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m</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e</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w</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h</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b</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u</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c</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h</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f</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f</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u</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c</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o</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n</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l</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i</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y</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a:t>
            </a:r>
            <a:pPr algn="l" indent="0" marL="0">
              <a:lnSpc>
                <a:spcPts val="3634"/>
              </a:lnSpc>
              <a:buNone/>
            </a:pPr>
            <a:r>
              <a:rPr lang="en-US" sz="3600" dirty="0">
                <a:solidFill>
                  <a:srgbClr val="FFFFFF"/>
                </a:solidFill>
                <a:latin typeface="Rubik Medium" pitchFamily="34" charset="0"/>
                <a:ea typeface="Rubik Medium" pitchFamily="34" charset="-122"/>
                <a:cs typeface="Rubik Medium" pitchFamily="34" charset="-120"/>
              </a:rPr>
              <a:t> </a:t>
            </a:r>
            <a:endParaRPr lang="en-US" sz="3600" dirty="0"/>
          </a:p>
        </p:txBody>
      </p:sp>
      <p:sp>
        <p:nvSpPr>
          <p:cNvPr id="9" name="fruits  apple banana cherry date elderberry fig numbers  1 2 3 4 5 6"/>
          <p:cNvSpPr/>
          <p:nvPr/>
        </p:nvSpPr>
        <p:spPr>
          <a:xfrm>
            <a:off x="733425" y="3000375"/>
            <a:ext cx="16859250" cy="2457450"/>
          </a:xfrm>
          <a:prstGeom prst="rect">
            <a:avLst/>
          </a:prstGeom>
          <a:noFill/>
          <a:ln/>
        </p:spPr>
        <p:txBody>
          <a:bodyPr wrap="square" lIns="0" tIns="0" rIns="0" bIns="0" rtlCol="0" anchor="t"/>
          <a:lstStyle/>
          <a:p>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p</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c</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y</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y</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f</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2805"/>
              </a:lnSpc>
              <a:buNone/>
            </a:pPr>
            <a:r>
              <a:rPr lang="en-US" sz="2895"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b</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3</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4</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2805"/>
              </a:lnSpc>
              <a:buNone/>
            </a:pPr>
            <a:r>
              <a:rPr lang="en-US" sz="2895" dirty="0">
                <a:solidFill>
                  <a:srgbClr val="D2A6FF"/>
                </a:solidFill>
                <a:latin typeface="Share Tech Mono Regular" pitchFamily="34" charset="0"/>
                <a:ea typeface="Share Tech Mono Regular" pitchFamily="34" charset="-122"/>
                <a:cs typeface="Share Tech Mono Regular" pitchFamily="34" charset="-120"/>
              </a:rPr>
              <a:t>6</a:t>
            </a:r>
            <a:pPr algn="l" indent="0" marL="0">
              <a:lnSpc>
                <a:spcPts val="2805"/>
              </a:lnSpc>
              <a:buNone/>
            </a:pPr>
            <a:r>
              <a:rPr lang="en-US" sz="2895" dirty="0">
                <a:solidFill>
                  <a:srgbClr val="BFBDB6"/>
                </a:solidFill>
                <a:latin typeface="Share Tech Mono Regular" pitchFamily="34" charset="0"/>
                <a:ea typeface="Share Tech Mono Regular" pitchFamily="34" charset="-122"/>
                <a:cs typeface="Share Tech Mono Regular" pitchFamily="34" charset="-120"/>
              </a:rPr>
              <a:t>]</a:t>
            </a:r>
            <a:endParaRPr lang="en-US" sz="2895" dirty="0"/>
          </a:p>
        </p:txBody>
      </p:sp>
      <p:sp>
        <p:nvSpPr>
          <p:cNvPr id="10" name="fruits-1  cherry last item"/>
          <p:cNvSpPr/>
          <p:nvPr/>
        </p:nvSpPr>
        <p:spPr>
          <a:xfrm>
            <a:off x="741666" y="5823233"/>
            <a:ext cx="6323727" cy="565147"/>
          </a:xfrm>
          <a:prstGeom prst="rect">
            <a:avLst/>
          </a:prstGeom>
          <a:noFill/>
          <a:ln/>
        </p:spPr>
        <p:txBody>
          <a:bodyPr wrap="square" lIns="0" tIns="0" rIns="0" bIns="0" rtlCol="0" anchor="t"/>
          <a:lstStyle/>
          <a:p>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m</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endParaRPr lang="en-US" sz="2498" dirty="0"/>
          </a:p>
        </p:txBody>
      </p:sp>
      <p:sp>
        <p:nvSpPr>
          <p:cNvPr id="11" name="fruits141  banana cherry date"/>
          <p:cNvSpPr/>
          <p:nvPr/>
        </p:nvSpPr>
        <p:spPr>
          <a:xfrm>
            <a:off x="741666" y="6809761"/>
            <a:ext cx="9129631" cy="560189"/>
          </a:xfrm>
          <a:prstGeom prst="rect">
            <a:avLst/>
          </a:prstGeom>
          <a:noFill/>
          <a:ln/>
        </p:spPr>
        <p:txBody>
          <a:bodyPr wrap="square" lIns="0" tIns="0" rIns="0" bIns="0" rtlCol="0" anchor="t"/>
          <a:lstStyle/>
          <a:p>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D2A6FF"/>
                </a:solidFill>
                <a:latin typeface="Share Tech Mono Regular" pitchFamily="34" charset="0"/>
                <a:ea typeface="Share Tech Mono Regular" pitchFamily="34" charset="-122"/>
                <a:cs typeface="Share Tech Mono Regular" pitchFamily="34" charset="-120"/>
              </a:rPr>
              <a:t>4</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b</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endParaRPr lang="en-US" sz="2498" dirty="0"/>
          </a:p>
        </p:txBody>
      </p:sp>
      <p:sp>
        <p:nvSpPr>
          <p:cNvPr id="12" name="Negative Index index backwards and access items in the end"/>
          <p:cNvSpPr/>
          <p:nvPr/>
        </p:nvSpPr>
        <p:spPr>
          <a:xfrm>
            <a:off x="741666" y="5229225"/>
            <a:ext cx="11868150" cy="466725"/>
          </a:xfrm>
          <a:prstGeom prst="rect">
            <a:avLst/>
          </a:prstGeom>
          <a:noFill/>
          <a:ln/>
        </p:spPr>
        <p:txBody>
          <a:bodyPr wrap="square" lIns="0" tIns="0" rIns="0" bIns="0" rtlCol="0" anchor="t"/>
          <a:lstStyle/>
          <a:p>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e</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g</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v</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e</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d</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e</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x</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x</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b</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c</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k</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w</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c</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c</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m</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h</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endParaRPr lang="en-US" sz="3118" dirty="0"/>
          </a:p>
        </p:txBody>
      </p:sp>
      <p:sp>
        <p:nvSpPr>
          <p:cNvPr id="13" name="lenfruits  6"/>
          <p:cNvSpPr/>
          <p:nvPr/>
        </p:nvSpPr>
        <p:spPr>
          <a:xfrm>
            <a:off x="733425" y="4642133"/>
            <a:ext cx="6323727" cy="565147"/>
          </a:xfrm>
          <a:prstGeom prst="rect">
            <a:avLst/>
          </a:prstGeom>
          <a:noFill/>
          <a:ln/>
        </p:spPr>
        <p:txBody>
          <a:bodyPr wrap="square" lIns="0" tIns="0" rIns="0" bIns="0" rtlCol="0" anchor="t"/>
          <a:lstStyle/>
          <a:p>
            <a:pPr algn="l" indent="0" marL="0">
              <a:lnSpc>
                <a:spcPts val="2423"/>
              </a:lnSpc>
              <a:buNone/>
            </a:pPr>
            <a:r>
              <a:rPr lang="en-US" sz="2498"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2423"/>
              </a:lnSpc>
              <a:buNone/>
            </a:pPr>
            <a:r>
              <a:rPr lang="en-US" sz="2498"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2423"/>
              </a:lnSpc>
              <a:buNone/>
            </a:pPr>
            <a:r>
              <a:rPr lang="en-US" sz="2498" dirty="0">
                <a:solidFill>
                  <a:srgbClr val="FFB454"/>
                </a:solidFill>
                <a:latin typeface="Share Tech Mono Regular" pitchFamily="34" charset="0"/>
                <a:ea typeface="Share Tech Mono Regular" pitchFamily="34" charset="-122"/>
                <a:cs typeface="Share Tech Mono Regular" pitchFamily="34" charset="-120"/>
              </a:rPr>
              <a:t>n</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423"/>
              </a:lnSpc>
              <a:buNone/>
            </a:pPr>
            <a:r>
              <a:rPr lang="en-US" sz="2498" dirty="0">
                <a:solidFill>
                  <a:srgbClr val="ACB6BF"/>
                </a:solidFill>
                <a:latin typeface="Share Tech Mono Regular" pitchFamily="34" charset="0"/>
                <a:ea typeface="Share Tech Mono Regular" pitchFamily="34" charset="-122"/>
                <a:cs typeface="Share Tech Mono Regular" pitchFamily="34" charset="-120"/>
              </a:rPr>
              <a:t>6</a:t>
            </a:r>
            <a:endParaRPr lang="en-US" sz="2498" dirty="0"/>
          </a:p>
        </p:txBody>
      </p:sp>
      <p:sp>
        <p:nvSpPr>
          <p:cNvPr id="14" name="length Returns the length of a list"/>
          <p:cNvSpPr/>
          <p:nvPr/>
        </p:nvSpPr>
        <p:spPr>
          <a:xfrm>
            <a:off x="733425" y="4048125"/>
            <a:ext cx="6743700" cy="466725"/>
          </a:xfrm>
          <a:prstGeom prst="rect">
            <a:avLst/>
          </a:prstGeom>
          <a:noFill/>
          <a:ln/>
        </p:spPr>
        <p:txBody>
          <a:bodyPr wrap="square" lIns="0" tIns="0" rIns="0" bIns="0" rtlCol="0" anchor="t"/>
          <a:lstStyle/>
          <a:p>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l</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e</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g</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h</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u</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h</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l</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g</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h</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o</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f</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l</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endParaRPr lang="en-US" sz="3118" dirty="0"/>
          </a:p>
        </p:txBody>
      </p:sp>
      <p:sp>
        <p:nvSpPr>
          <p:cNvPr id="15" name="Slicing cut out part of a string by declaring start index end by index and the step"/>
          <p:cNvSpPr/>
          <p:nvPr/>
        </p:nvSpPr>
        <p:spPr>
          <a:xfrm>
            <a:off x="749926" y="6326491"/>
            <a:ext cx="15516603" cy="466725"/>
          </a:xfrm>
          <a:prstGeom prst="rect">
            <a:avLst/>
          </a:prstGeom>
          <a:noFill/>
          <a:ln/>
        </p:spPr>
        <p:txBody>
          <a:bodyPr wrap="square" lIns="0" tIns="0" rIns="0" bIns="0" rtlCol="0" anchor="t"/>
          <a:lstStyle/>
          <a:p>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S</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l</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c</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g</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c</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u</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o</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u</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p</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o</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f</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g</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b</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y</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c</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l</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g</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r</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x</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b</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y</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i</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x</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n</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d</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h</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s</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e</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p</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a:t>
            </a:r>
            <a:endParaRPr lang="en-US" sz="3118" dirty="0"/>
          </a:p>
        </p:txBody>
      </p:sp>
      <p:sp>
        <p:nvSpPr>
          <p:cNvPr id="16" name="Adding to a list"/>
          <p:cNvSpPr/>
          <p:nvPr/>
        </p:nvSpPr>
        <p:spPr>
          <a:xfrm>
            <a:off x="741666" y="7250504"/>
            <a:ext cx="2981325" cy="466725"/>
          </a:xfrm>
          <a:prstGeom prst="rect">
            <a:avLst/>
          </a:prstGeom>
          <a:noFill/>
          <a:ln/>
        </p:spPr>
        <p:txBody>
          <a:bodyPr wrap="square" lIns="0" tIns="0" rIns="0" bIns="0" rtlCol="0" anchor="t"/>
          <a:lstStyle/>
          <a:p>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d</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d</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g</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o</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l</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s</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t</a:t>
            </a:r>
            <a:pPr algn="l" indent="0" marL="0">
              <a:lnSpc>
                <a:spcPts val="3124"/>
              </a:lnSpc>
              <a:buNone/>
            </a:pPr>
            <a:r>
              <a:rPr lang="en-US" sz="3118" dirty="0">
                <a:solidFill>
                  <a:srgbClr val="FFFFFF"/>
                </a:solidFill>
                <a:latin typeface="Rubik Regular" pitchFamily="34" charset="0"/>
                <a:ea typeface="Rubik Regular" pitchFamily="34" charset="-122"/>
                <a:cs typeface="Rubik Regular" pitchFamily="34" charset="-120"/>
              </a:rPr>
              <a:t> </a:t>
            </a:r>
            <a:endParaRPr lang="en-US" sz="3118" dirty="0"/>
          </a:p>
        </p:txBody>
      </p:sp>
      <p:sp>
        <p:nvSpPr>
          <p:cNvPr id="17" name="Removing from a list"/>
          <p:cNvSpPr/>
          <p:nvPr/>
        </p:nvSpPr>
        <p:spPr>
          <a:xfrm>
            <a:off x="799430" y="8578774"/>
            <a:ext cx="4086225" cy="466725"/>
          </a:xfrm>
          <a:prstGeom prst="rect">
            <a:avLst/>
          </a:prstGeom>
          <a:noFill/>
          <a:ln/>
        </p:spPr>
        <p:txBody>
          <a:bodyPr wrap="square" lIns="0" tIns="0" rIns="0" bIns="0" rtlCol="0" anchor="t"/>
          <a:lstStyle/>
          <a:p>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R</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e</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m</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o</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v</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n</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g</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f</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r</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o</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m</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a</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l</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i</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s</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t</a:t>
            </a:r>
            <a:pPr algn="l" indent="0" marL="0">
              <a:lnSpc>
                <a:spcPts val="3124"/>
              </a:lnSpc>
              <a:buNone/>
            </a:pPr>
            <a:r>
              <a:rPr lang="en-US" sz="3118" dirty="0">
                <a:solidFill>
                  <a:srgbClr val="FFFFFF"/>
                </a:solidFill>
                <a:latin typeface="Rubik SemiBold" pitchFamily="34" charset="0"/>
                <a:ea typeface="Rubik SemiBold" pitchFamily="34" charset="-122"/>
                <a:cs typeface="Rubik SemiBold" pitchFamily="34" charset="-120"/>
              </a:rPr>
              <a:t> </a:t>
            </a:r>
            <a:endParaRPr lang="en-US" sz="3118"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1D2021"/>
        </a:solidFill>
      </p:bgPr>
    </p:bg>
    <p:spTree>
      <p:nvGrpSpPr>
        <p:cNvPr id="1" name=""/>
        <p:cNvGrpSpPr/>
        <p:nvPr/>
      </p:nvGrpSpPr>
      <p:grpSpPr>
        <a:xfrm>
          <a:off x="0" y="0"/>
          <a:ext cx="0" cy="0"/>
          <a:chOff x="0" y="0"/>
          <a:chExt cx="0" cy="0"/>
        </a:xfrm>
      </p:grpSpPr>
      <p:sp>
        <p:nvSpPr>
          <p:cNvPr id="2" name="List vs Strings"/>
          <p:cNvSpPr/>
          <p:nvPr/>
        </p:nvSpPr>
        <p:spPr>
          <a:xfrm>
            <a:off x="666750" y="514350"/>
            <a:ext cx="119634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v</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3" name="String wordhello printword0h printlenword5"/>
          <p:cNvSpPr/>
          <p:nvPr/>
        </p:nvSpPr>
        <p:spPr>
          <a:xfrm>
            <a:off x="9648825" y="2800350"/>
            <a:ext cx="8448675" cy="3352800"/>
          </a:xfrm>
          <a:prstGeom prst="rect">
            <a:avLst/>
          </a:prstGeom>
          <a:noFill/>
          <a:ln/>
        </p:spPr>
        <p:txBody>
          <a:bodyPr wrap="square" lIns="0" tIns="0" rIns="0" bIns="0" rtlCol="0" anchor="t"/>
          <a:lstStyle/>
          <a:p>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5</a:t>
            </a:r>
            <a:endParaRPr lang="en-US" sz="3600" dirty="0"/>
          </a:p>
        </p:txBody>
      </p:sp>
      <p:sp>
        <p:nvSpPr>
          <p:cNvPr id="4" name="List lettershello printletters0h printlenletters5"/>
          <p:cNvSpPr/>
          <p:nvPr/>
        </p:nvSpPr>
        <p:spPr>
          <a:xfrm>
            <a:off x="666750" y="2800350"/>
            <a:ext cx="8743950" cy="2247900"/>
          </a:xfrm>
          <a:prstGeom prst="rect">
            <a:avLst/>
          </a:prstGeom>
          <a:noFill/>
          <a:ln/>
        </p:spPr>
        <p:txBody>
          <a:bodyPr wrap="square" lIns="0" tIns="0" rIns="0" bIns="0" rtlCol="0" anchor="t"/>
          <a:lstStyle/>
          <a:p>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CB6BF"/>
                </a:solidFill>
                <a:latin typeface="Share Tech Mono Regular" pitchFamily="34" charset="0"/>
                <a:ea typeface="Share Tech Mono Regular" pitchFamily="34" charset="-122"/>
                <a:cs typeface="Share Tech Mono Regular" pitchFamily="34" charset="-120"/>
              </a:rPr>
              <a:t>5</a:t>
            </a:r>
            <a:endParaRPr lang="en-US" sz="3600" dirty="0"/>
          </a:p>
        </p:txBody>
      </p:sp>
      <p:sp>
        <p:nvSpPr>
          <p:cNvPr id="5" name="Key differenceStrings areimmutablecant change lists aremutablecan change while the program is running"/>
          <p:cNvSpPr/>
          <p:nvPr/>
        </p:nvSpPr>
        <p:spPr>
          <a:xfrm>
            <a:off x="666750" y="514350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K</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y</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d</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i</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f</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r</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n</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c</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e</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a:t>
            </a:r>
            <a:pPr algn="l" indent="0" marL="0">
              <a:lnSpc>
                <a:spcPts val="4845"/>
              </a:lnSpc>
              <a:buNone/>
            </a:pPr>
            <a:r>
              <a:rPr lang="en-US" sz="4800" dirty="0">
                <a:solidFill>
                  <a:srgbClr val="FFFFFF"/>
                </a:solidFill>
                <a:latin typeface="Rubik SemiBold" pitchFamily="34" charset="0"/>
                <a:ea typeface="Rubik SemiBold" pitchFamily="34" charset="-122"/>
                <a:cs typeface="Rubik SemiBold"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6" name="wordhelloword0HERRORCantmodifystrings"/>
          <p:cNvSpPr/>
          <p:nvPr/>
        </p:nvSpPr>
        <p:spPr>
          <a:xfrm>
            <a:off x="9648825" y="7743825"/>
            <a:ext cx="6590031" cy="2386453"/>
          </a:xfrm>
          <a:prstGeom prst="rect">
            <a:avLst/>
          </a:prstGeom>
          <a:noFill/>
          <a:ln/>
        </p:spPr>
        <p:txBody>
          <a:bodyPr wrap="square" lIns="0" tIns="0" rIns="0" bIns="0" rtlCol="0" anchor="t"/>
          <a:lstStyle/>
          <a:p>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br/>
            <a:pPr algn="l" indent="0" marL="0">
              <a:lnSpc>
                <a:spcPts val="2869"/>
              </a:lnSpc>
              <a:buNone/>
            </a:pP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m</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f</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s</a:t>
            </a:r>
            <a:endParaRPr lang="en-US" sz="3000" dirty="0"/>
          </a:p>
        </p:txBody>
      </p:sp>
      <p:sp>
        <p:nvSpPr>
          <p:cNvPr id="7" name="lettershello letters0H WorksHello"/>
          <p:cNvSpPr/>
          <p:nvPr/>
        </p:nvSpPr>
        <p:spPr>
          <a:xfrm>
            <a:off x="666750" y="7315200"/>
            <a:ext cx="8686800" cy="2390775"/>
          </a:xfrm>
          <a:prstGeom prst="rect">
            <a:avLst/>
          </a:prstGeom>
          <a:noFill/>
          <a:ln/>
        </p:spPr>
        <p:txBody>
          <a:bodyPr wrap="square" lIns="0" tIns="0" rIns="0" bIns="0" rtlCol="0" anchor="t"/>
          <a:lstStyle/>
          <a:p>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W</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k</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ACB6BF"/>
                </a:solidFill>
                <a:latin typeface="Share Tech Mono Regular" pitchFamily="34" charset="0"/>
                <a:ea typeface="Share Tech Mono Regular" pitchFamily="34" charset="-122"/>
                <a:cs typeface="Share Tech Mono Regular" pitchFamily="34" charset="-120"/>
              </a:rPr>
              <a:t>]</a:t>
            </a:r>
            <a:endParaRPr lang="en-US"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1D2021"/>
        </a:solidFill>
      </p:bgPr>
    </p:bg>
    <p:spTree>
      <p:nvGrpSpPr>
        <p:cNvPr id="1" name=""/>
        <p:cNvGrpSpPr/>
        <p:nvPr/>
      </p:nvGrpSpPr>
      <p:grpSpPr>
        <a:xfrm>
          <a:off x="0" y="0"/>
          <a:ext cx="0" cy="0"/>
          <a:chOff x="0" y="0"/>
          <a:chExt cx="0" cy="0"/>
        </a:xfrm>
      </p:grpSpPr>
      <p:pic>
        <p:nvPicPr>
          <p:cNvPr id="2" name="Rectangle 8" descr="preencoded.png">    </p:cNvPr>
          <p:cNvPicPr>
            <a:picLocks noChangeAspect="1"/>
          </p:cNvPicPr>
          <p:nvPr/>
        </p:nvPicPr>
        <p:blipFill>
          <a:blip r:embed="rId1"/>
          <a:srcRect l="0" r="0" t="0" b="0"/>
          <a:stretch/>
        </p:blipFill>
        <p:spPr>
          <a:xfrm>
            <a:off x="8982075" y="3009900"/>
            <a:ext cx="3314700" cy="790575"/>
          </a:xfrm>
          <a:prstGeom prst="rect">
            <a:avLst/>
          </a:prstGeom>
        </p:spPr>
      </p:pic>
      <p:pic>
        <p:nvPicPr>
          <p:cNvPr id="3" name="Rectangle 9" descr="preencoded.png">    </p:cNvPr>
          <p:cNvPicPr>
            <a:picLocks noChangeAspect="1"/>
          </p:cNvPicPr>
          <p:nvPr/>
        </p:nvPicPr>
        <p:blipFill>
          <a:blip r:embed="rId2"/>
          <a:srcRect l="0" r="0" t="0" b="0"/>
          <a:stretch/>
        </p:blipFill>
        <p:spPr>
          <a:xfrm>
            <a:off x="13230225" y="8277225"/>
            <a:ext cx="1771650" cy="790575"/>
          </a:xfrm>
          <a:prstGeom prst="rect">
            <a:avLst/>
          </a:prstGeom>
        </p:spPr>
      </p:pic>
      <p:pic>
        <p:nvPicPr>
          <p:cNvPr id="4" name="Rectangle 10" descr="preencoded.png">    </p:cNvPr>
          <p:cNvPicPr>
            <a:picLocks noChangeAspect="1"/>
          </p:cNvPicPr>
          <p:nvPr/>
        </p:nvPicPr>
        <p:blipFill>
          <a:blip r:embed="rId3"/>
          <a:srcRect l="0" r="0" t="0" b="0"/>
          <a:stretch/>
        </p:blipFill>
        <p:spPr>
          <a:xfrm>
            <a:off x="11458575" y="6896100"/>
            <a:ext cx="3905250" cy="790575"/>
          </a:xfrm>
          <a:prstGeom prst="rect">
            <a:avLst/>
          </a:prstGeom>
        </p:spPr>
      </p:pic>
      <p:sp>
        <p:nvSpPr>
          <p:cNvPr id="5" name="Tuples"/>
          <p:cNvSpPr/>
          <p:nvPr/>
        </p:nvSpPr>
        <p:spPr>
          <a:xfrm>
            <a:off x="666750" y="514350"/>
            <a:ext cx="553402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u</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6" name="A tuple is like a list but you CANT change it after creation Just like a string its immutable"/>
          <p:cNvSpPr/>
          <p:nvPr/>
        </p:nvSpPr>
        <p:spPr>
          <a:xfrm>
            <a:off x="666750" y="232410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J</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7" name="Note tuples have practically the same functionality as lists while being much faster and more safe Python can reserve memory more efficiently since it can never be changed"/>
          <p:cNvSpPr/>
          <p:nvPr/>
        </p:nvSpPr>
        <p:spPr>
          <a:xfrm>
            <a:off x="666750" y="6896100"/>
            <a:ext cx="168021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8" name="coordinates  10 20 colors  red blue green mixed  42 hello 314 single  5"/>
          <p:cNvSpPr/>
          <p:nvPr/>
        </p:nvSpPr>
        <p:spPr>
          <a:xfrm>
            <a:off x="5372100" y="4381500"/>
            <a:ext cx="9100185" cy="2514600"/>
          </a:xfrm>
          <a:prstGeom prst="rect">
            <a:avLst/>
          </a:prstGeom>
          <a:noFill/>
          <a:ln/>
        </p:spPr>
        <p:txBody>
          <a:bodyPr wrap="square" lIns="0" tIns="0" rIns="0" bIns="0" rtlCol="0" anchor="t"/>
          <a:lstStyle/>
          <a:p>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x</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4</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634"/>
              </a:lnSpc>
              <a:buNone/>
            </a:pPr>
            <a:r>
              <a:rPr lang="en-US" sz="3807"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3</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4</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634"/>
              </a:lnSpc>
              <a:buNone/>
            </a:pPr>
            <a:r>
              <a:rPr lang="en-US" sz="3807" dirty="0">
                <a:solidFill>
                  <a:srgbClr val="BFBDB6"/>
                </a:solidFill>
                <a:latin typeface="Share Tech Mono Regular" pitchFamily="34" charset="0"/>
                <a:ea typeface="Share Tech Mono Regular" pitchFamily="34" charset="-122"/>
                <a:cs typeface="Share Tech Mono Regular" pitchFamily="34" charset="-120"/>
              </a:rPr>
              <a:t>)</a:t>
            </a:r>
            <a:endParaRPr lang="en-US" sz="3807"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1D2021"/>
        </a:solidFill>
      </p:bgPr>
    </p:bg>
    <p:spTree>
      <p:nvGrpSpPr>
        <p:cNvPr id="1" name=""/>
        <p:cNvGrpSpPr/>
        <p:nvPr/>
      </p:nvGrpSpPr>
      <p:grpSpPr>
        <a:xfrm>
          <a:off x="0" y="0"/>
          <a:ext cx="0" cy="0"/>
          <a:chOff x="0" y="0"/>
          <a:chExt cx="0" cy="0"/>
        </a:xfrm>
      </p:grpSpPr>
      <p:pic>
        <p:nvPicPr>
          <p:cNvPr id="2" name="Right arrow straight" descr="preencoded.png">    </p:cNvPr>
          <p:cNvPicPr>
            <a:picLocks noChangeAspect="1"/>
          </p:cNvPicPr>
          <p:nvPr/>
        </p:nvPicPr>
        <p:blipFill>
          <a:blip r:embed="rId1"/>
          <a:srcRect l="0" r="0" t="0" b="0"/>
          <a:stretch/>
        </p:blipFill>
        <p:spPr>
          <a:xfrm>
            <a:off x="9458325" y="4285341"/>
            <a:ext cx="1597678" cy="750203"/>
          </a:xfrm>
          <a:prstGeom prst="rect">
            <a:avLst/>
          </a:prstGeom>
        </p:spPr>
      </p:pic>
      <p:pic>
        <p:nvPicPr>
          <p:cNvPr id="3" name="Rectangle 8" descr="preencoded.png">    </p:cNvPr>
          <p:cNvPicPr>
            <a:picLocks noChangeAspect="1"/>
          </p:cNvPicPr>
          <p:nvPr/>
        </p:nvPicPr>
        <p:blipFill>
          <a:blip r:embed="rId2"/>
          <a:srcRect l="0" r="0" t="0" b="0"/>
          <a:stretch/>
        </p:blipFill>
        <p:spPr>
          <a:xfrm>
            <a:off x="11049000" y="2324100"/>
            <a:ext cx="4143375" cy="790575"/>
          </a:xfrm>
          <a:prstGeom prst="rect">
            <a:avLst/>
          </a:prstGeom>
        </p:spPr>
      </p:pic>
      <p:pic>
        <p:nvPicPr>
          <p:cNvPr id="4" name="Rectangle 9" descr="preencoded.png">    </p:cNvPr>
          <p:cNvPicPr>
            <a:picLocks noChangeAspect="1"/>
          </p:cNvPicPr>
          <p:nvPr/>
        </p:nvPicPr>
        <p:blipFill>
          <a:blip r:embed="rId3"/>
          <a:srcRect l="0" r="0" t="0" b="0"/>
          <a:stretch/>
        </p:blipFill>
        <p:spPr>
          <a:xfrm>
            <a:off x="3667125" y="2324100"/>
            <a:ext cx="3038475" cy="790575"/>
          </a:xfrm>
          <a:prstGeom prst="rect">
            <a:avLst/>
          </a:prstGeom>
        </p:spPr>
      </p:pic>
      <p:sp>
        <p:nvSpPr>
          <p:cNvPr id="5" name="Set"/>
          <p:cNvSpPr/>
          <p:nvPr/>
        </p:nvSpPr>
        <p:spPr>
          <a:xfrm>
            <a:off x="666750" y="514350"/>
            <a:ext cx="29146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endParaRPr lang="en-US" sz="12000" dirty="0"/>
          </a:p>
        </p:txBody>
      </p:sp>
      <p:sp>
        <p:nvSpPr>
          <p:cNvPr id="6" name="A set is an unordered collection with NO duplicates They behave very similar to sets in Mathematics"/>
          <p:cNvSpPr/>
          <p:nvPr/>
        </p:nvSpPr>
        <p:spPr>
          <a:xfrm>
            <a:off x="666750" y="232410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7" name="A set of unique tags a collection of student IDs no duplicates allowed Members can be checked fast"/>
          <p:cNvSpPr/>
          <p:nvPr/>
        </p:nvSpPr>
        <p:spPr>
          <a:xfrm>
            <a:off x="666750" y="737235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q</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8" name="colorsredbluegreennumbers12345emptysetNOT-thatmakesanemptydictionary"/>
          <p:cNvSpPr/>
          <p:nvPr/>
        </p:nvSpPr>
        <p:spPr>
          <a:xfrm>
            <a:off x="666750" y="4752975"/>
            <a:ext cx="16944975" cy="2619375"/>
          </a:xfrm>
          <a:prstGeom prst="rect">
            <a:avLst/>
          </a:prstGeom>
          <a:noFill/>
          <a:ln/>
        </p:spPr>
        <p:txBody>
          <a:bodyPr wrap="square" lIns="0" tIns="0" rIns="0" bIns="0" rtlCol="0" anchor="t"/>
          <a:lstStyle/>
          <a:p>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825"/>
              </a:lnSpc>
              <a:buNone/>
            </a:pPr>
            <a:r>
              <a:rPr lang="en-US" sz="3966"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br/>
            <a:pPr algn="l" indent="0" marL="0">
              <a:lnSpc>
                <a:spcPts val="3825"/>
              </a:lnSpc>
              <a:buNone/>
            </a:pP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b</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3</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4</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br/>
            <a:pPr algn="l" indent="0" marL="0">
              <a:lnSpc>
                <a:spcPts val="3825"/>
              </a:lnSpc>
              <a:buNone/>
            </a:pP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y</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39BAE6"/>
                </a:solidFill>
                <a:latin typeface="Share Tech Mono Regular" pitchFamily="34" charset="0"/>
                <a:ea typeface="Share Tech Mono Regular" pitchFamily="34" charset="-122"/>
                <a:cs typeface="Share Tech Mono Regular" pitchFamily="34" charset="-120"/>
              </a:rPr>
              <a:t>s</a:t>
            </a:r>
            <a:pPr algn="l" indent="0" marL="0">
              <a:lnSpc>
                <a:spcPts val="3825"/>
              </a:lnSpc>
              <a:buNone/>
            </a:pPr>
            <a:r>
              <a:rPr lang="en-US" sz="3966" dirty="0">
                <a:solidFill>
                  <a:srgbClr val="39BAE6"/>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39BAE6"/>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m</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k</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m</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3825"/>
              </a:lnSpc>
              <a:buNone/>
            </a:pPr>
            <a:r>
              <a:rPr lang="en-US" sz="3966" dirty="0">
                <a:solidFill>
                  <a:srgbClr val="ACB6BF"/>
                </a:solidFill>
                <a:latin typeface="Share Tech Mono Regular" pitchFamily="34" charset="0"/>
                <a:ea typeface="Share Tech Mono Regular" pitchFamily="34" charset="-122"/>
                <a:cs typeface="Share Tech Mono Regular" pitchFamily="34" charset="-120"/>
              </a:rPr>
              <a:t>!</a:t>
            </a:r>
            <a:endParaRPr lang="en-US" sz="3966" dirty="0"/>
          </a:p>
        </p:txBody>
      </p:sp>
      <p:sp>
        <p:nvSpPr>
          <p:cNvPr id="9" name="NOTE curly brackets are used to declare the start and end of a set with items separated by commas"/>
          <p:cNvSpPr/>
          <p:nvPr/>
        </p:nvSpPr>
        <p:spPr>
          <a:xfrm>
            <a:off x="11049000" y="3762375"/>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y</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m</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endParaRPr lang="en-US" sz="3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1D2021"/>
        </a:solidFill>
      </p:bgPr>
    </p:bg>
    <p:spTree>
      <p:nvGrpSpPr>
        <p:cNvPr id="1" name=""/>
        <p:cNvGrpSpPr/>
        <p:nvPr/>
      </p:nvGrpSpPr>
      <p:grpSpPr>
        <a:xfrm>
          <a:off x="0" y="0"/>
          <a:ext cx="0" cy="0"/>
          <a:chOff x="0" y="0"/>
          <a:chExt cx="0" cy="0"/>
        </a:xfrm>
      </p:grpSpPr>
      <p:pic>
        <p:nvPicPr>
          <p:cNvPr id="2" name="Rectangle 9" descr="preencoded.png">    </p:cNvPr>
          <p:cNvPicPr>
            <a:picLocks noChangeAspect="1"/>
          </p:cNvPicPr>
          <p:nvPr/>
        </p:nvPicPr>
        <p:blipFill>
          <a:blip r:embed="rId1"/>
          <a:srcRect l="0" r="0" t="0" b="0"/>
          <a:stretch/>
        </p:blipFill>
        <p:spPr>
          <a:xfrm>
            <a:off x="4838700" y="2324100"/>
            <a:ext cx="4314825" cy="790575"/>
          </a:xfrm>
          <a:prstGeom prst="rect">
            <a:avLst/>
          </a:prstGeom>
        </p:spPr>
      </p:pic>
      <p:pic>
        <p:nvPicPr>
          <p:cNvPr id="3" name="Rectangle 10" descr="preencoded.png">    </p:cNvPr>
          <p:cNvPicPr>
            <a:picLocks noChangeAspect="1"/>
          </p:cNvPicPr>
          <p:nvPr/>
        </p:nvPicPr>
        <p:blipFill>
          <a:blip r:embed="rId2"/>
          <a:srcRect l="0" r="0" t="0" b="0"/>
          <a:stretch/>
        </p:blipFill>
        <p:spPr>
          <a:xfrm>
            <a:off x="5334000" y="4438650"/>
            <a:ext cx="1028700" cy="790575"/>
          </a:xfrm>
          <a:prstGeom prst="rect">
            <a:avLst/>
          </a:prstGeom>
        </p:spPr>
      </p:pic>
      <p:pic>
        <p:nvPicPr>
          <p:cNvPr id="4" name="Right arrow straight" descr="preencoded.png">    </p:cNvPr>
          <p:cNvPicPr>
            <a:picLocks noChangeAspect="1"/>
          </p:cNvPicPr>
          <p:nvPr/>
        </p:nvPicPr>
        <p:blipFill>
          <a:blip r:embed="rId3"/>
          <a:srcRect l="0" r="0" t="0" b="0"/>
          <a:stretch/>
        </p:blipFill>
        <p:spPr>
          <a:xfrm>
            <a:off x="3743325" y="4837791"/>
            <a:ext cx="1597678" cy="750203"/>
          </a:xfrm>
          <a:prstGeom prst="rect">
            <a:avLst/>
          </a:prstGeom>
        </p:spPr>
      </p:pic>
      <p:pic>
        <p:nvPicPr>
          <p:cNvPr id="5" name="Rectangle 11" descr="preencoded.png">    </p:cNvPr>
          <p:cNvPicPr>
            <a:picLocks noChangeAspect="1"/>
          </p:cNvPicPr>
          <p:nvPr/>
        </p:nvPicPr>
        <p:blipFill>
          <a:blip r:embed="rId4"/>
          <a:srcRect l="0" r="0" t="0" b="0"/>
          <a:stretch/>
        </p:blipFill>
        <p:spPr>
          <a:xfrm>
            <a:off x="7162800" y="6562725"/>
            <a:ext cx="1314450" cy="790575"/>
          </a:xfrm>
          <a:prstGeom prst="rect">
            <a:avLst/>
          </a:prstGeom>
        </p:spPr>
      </p:pic>
      <p:pic>
        <p:nvPicPr>
          <p:cNvPr id="6" name="Right arrow straight" descr="preencoded.png">    </p:cNvPr>
          <p:cNvPicPr>
            <a:picLocks noChangeAspect="1"/>
          </p:cNvPicPr>
          <p:nvPr/>
        </p:nvPicPr>
        <p:blipFill>
          <a:blip r:embed="rId5"/>
          <a:srcRect l="0" r="0" t="0" b="0"/>
          <a:stretch/>
        </p:blipFill>
        <p:spPr>
          <a:xfrm>
            <a:off x="5978761" y="5962650"/>
            <a:ext cx="1022843" cy="922477"/>
          </a:xfrm>
          <a:prstGeom prst="rect">
            <a:avLst/>
          </a:prstGeom>
        </p:spPr>
      </p:pic>
      <p:sp>
        <p:nvSpPr>
          <p:cNvPr id="7" name="Dictionaries"/>
          <p:cNvSpPr/>
          <p:nvPr/>
        </p:nvSpPr>
        <p:spPr>
          <a:xfrm>
            <a:off x="666750" y="514350"/>
            <a:ext cx="102679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8" name="A collection of key-value pairs where each key points to a value Look up information by nameidentifier instead of by position"/>
          <p:cNvSpPr/>
          <p:nvPr/>
        </p:nvSpPr>
        <p:spPr>
          <a:xfrm>
            <a:off x="666750" y="2324100"/>
            <a:ext cx="162306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endParaRPr lang="en-US" sz="4800" dirty="0"/>
          </a:p>
        </p:txBody>
      </p:sp>
      <p:sp>
        <p:nvSpPr>
          <p:cNvPr id="9" name="Values can be anything Strings Integers Lists even other dictionaries where as keys have to be immutable Look up information by nameidentifier instead of by position"/>
          <p:cNvSpPr/>
          <p:nvPr/>
        </p:nvSpPr>
        <p:spPr>
          <a:xfrm>
            <a:off x="666750" y="7734300"/>
            <a:ext cx="1746885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endParaRPr lang="en-US" sz="4800" dirty="0"/>
          </a:p>
        </p:txBody>
      </p:sp>
      <p:sp>
        <p:nvSpPr>
          <p:cNvPr id="10" name="person  name John age 25 hobbies coding gaming"/>
          <p:cNvSpPr/>
          <p:nvPr/>
        </p:nvSpPr>
        <p:spPr>
          <a:xfrm>
            <a:off x="666750" y="5610225"/>
            <a:ext cx="17468850" cy="1905000"/>
          </a:xfrm>
          <a:prstGeom prst="rect">
            <a:avLst/>
          </a:prstGeom>
          <a:noFill/>
          <a:ln/>
        </p:spPr>
        <p:txBody>
          <a:bodyPr wrap="square" lIns="0" tIns="0" rIns="0" bIns="0" rtlCol="0" anchor="t"/>
          <a:lstStyle/>
          <a:p>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m</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J</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2</a:t>
            </a:r>
            <a:pPr algn="l" indent="0" marL="0">
              <a:lnSpc>
                <a:spcPts val="3442"/>
              </a:lnSpc>
              <a:buNone/>
            </a:pPr>
            <a:r>
              <a:rPr lang="en-US" sz="3600" dirty="0">
                <a:solidFill>
                  <a:srgbClr val="D2A6FF"/>
                </a:solidFill>
                <a:latin typeface="Share Tech Mono Regular" pitchFamily="34" charset="0"/>
                <a:ea typeface="Share Tech Mono Regular" pitchFamily="34" charset="-122"/>
                <a:cs typeface="Share Tech Mono Regular" pitchFamily="34" charset="-120"/>
              </a:rPr>
              <a:t>5</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b</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c</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m</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g</a:t>
            </a:r>
            <a:pPr algn="l" indent="0" marL="0">
              <a:lnSpc>
                <a:spcPts val="3442"/>
              </a:lnSpc>
              <a:buNone/>
            </a:pPr>
            <a:r>
              <a:rPr lang="en-US" sz="36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3442"/>
              </a:lnSpc>
              <a:buNone/>
            </a:pPr>
            <a:r>
              <a:rPr lang="en-US" sz="3600" dirty="0">
                <a:solidFill>
                  <a:srgbClr val="BFBDB6"/>
                </a:solidFill>
                <a:latin typeface="Share Tech Mono Regular" pitchFamily="34" charset="0"/>
                <a:ea typeface="Share Tech Mono Regular" pitchFamily="34" charset="-122"/>
                <a:cs typeface="Share Tech Mono Regular" pitchFamily="34" charset="-120"/>
              </a:rPr>
              <a:t>}</a:t>
            </a:r>
            <a:endParaRPr lang="en-US" sz="3600" dirty="0"/>
          </a:p>
        </p:txBody>
      </p:sp>
      <p:sp>
        <p:nvSpPr>
          <p:cNvPr id="11" name="Key"/>
          <p:cNvSpPr/>
          <p:nvPr/>
        </p:nvSpPr>
        <p:spPr>
          <a:xfrm>
            <a:off x="5514975" y="4600575"/>
            <a:ext cx="904875"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K</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y</a:t>
            </a:r>
            <a:endParaRPr lang="en-US" sz="3000" dirty="0"/>
          </a:p>
        </p:txBody>
      </p:sp>
      <p:sp>
        <p:nvSpPr>
          <p:cNvPr id="12" name="value"/>
          <p:cNvSpPr/>
          <p:nvPr/>
        </p:nvSpPr>
        <p:spPr>
          <a:xfrm>
            <a:off x="7248525" y="6696075"/>
            <a:ext cx="175260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v</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l</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endParaRPr lang="en-US"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1D2021"/>
        </a:solidFill>
      </p:bgPr>
    </p:bg>
    <p:spTree>
      <p:nvGrpSpPr>
        <p:cNvPr id="1" name=""/>
        <p:cNvGrpSpPr/>
        <p:nvPr/>
      </p:nvGrpSpPr>
      <p:grpSpPr>
        <a:xfrm>
          <a:off x="0" y="0"/>
          <a:ext cx="0" cy="0"/>
          <a:chOff x="0" y="0"/>
          <a:chExt cx="0" cy="0"/>
        </a:xfrm>
      </p:grpSpPr>
      <p:pic>
        <p:nvPicPr>
          <p:cNvPr id="2" name="Rectangle 9" descr="preencoded.png">    </p:cNvPr>
          <p:cNvPicPr>
            <a:picLocks noChangeAspect="1"/>
          </p:cNvPicPr>
          <p:nvPr/>
        </p:nvPicPr>
        <p:blipFill>
          <a:blip r:embed="rId1"/>
          <a:srcRect l="0" r="0" t="0" b="0"/>
          <a:stretch/>
        </p:blipFill>
        <p:spPr>
          <a:xfrm>
            <a:off x="485775" y="2971800"/>
            <a:ext cx="4248150" cy="790575"/>
          </a:xfrm>
          <a:prstGeom prst="rect">
            <a:avLst/>
          </a:prstGeom>
        </p:spPr>
      </p:pic>
      <p:pic>
        <p:nvPicPr>
          <p:cNvPr id="3" name="Rectangle 10" descr="preencoded.png">    </p:cNvPr>
          <p:cNvPicPr>
            <a:picLocks noChangeAspect="1"/>
          </p:cNvPicPr>
          <p:nvPr/>
        </p:nvPicPr>
        <p:blipFill>
          <a:blip r:embed="rId2"/>
          <a:srcRect l="0" r="0" t="0" b="0"/>
          <a:stretch/>
        </p:blipFill>
        <p:spPr>
          <a:xfrm>
            <a:off x="485775" y="5019675"/>
            <a:ext cx="1847850" cy="790575"/>
          </a:xfrm>
          <a:prstGeom prst="rect">
            <a:avLst/>
          </a:prstGeom>
        </p:spPr>
      </p:pic>
      <p:pic>
        <p:nvPicPr>
          <p:cNvPr id="4" name="Rectangle 11" descr="preencoded.png">    </p:cNvPr>
          <p:cNvPicPr>
            <a:picLocks noChangeAspect="1"/>
          </p:cNvPicPr>
          <p:nvPr/>
        </p:nvPicPr>
        <p:blipFill>
          <a:blip r:embed="rId3"/>
          <a:srcRect l="0" r="0" t="0" b="0"/>
          <a:stretch/>
        </p:blipFill>
        <p:spPr>
          <a:xfrm>
            <a:off x="485775" y="7191375"/>
            <a:ext cx="4105275" cy="790575"/>
          </a:xfrm>
          <a:prstGeom prst="rect">
            <a:avLst/>
          </a:prstGeom>
        </p:spPr>
      </p:pic>
      <p:sp>
        <p:nvSpPr>
          <p:cNvPr id="5" name="Comparison"/>
          <p:cNvSpPr/>
          <p:nvPr/>
        </p:nvSpPr>
        <p:spPr>
          <a:xfrm>
            <a:off x="666750" y="514350"/>
            <a:ext cx="99631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endParaRPr lang="en-US" sz="12000" dirty="0"/>
          </a:p>
        </p:txBody>
      </p:sp>
      <p:sp>
        <p:nvSpPr>
          <p:cNvPr id="6" name="Dictionaries Direct access by key  Give me Johns phone number hash-based"/>
          <p:cNvSpPr/>
          <p:nvPr/>
        </p:nvSpPr>
        <p:spPr>
          <a:xfrm>
            <a:off x="666750" y="7191375"/>
            <a:ext cx="16240125" cy="2171700"/>
          </a:xfrm>
          <a:prstGeom prst="rect">
            <a:avLst/>
          </a:prstGeom>
          <a:noFill/>
          <a:ln/>
        </p:spPr>
        <p:txBody>
          <a:bodyPr wrap="square" lIns="0" tIns="0" rIns="0" bIns="0" rtlCol="0" anchor="t"/>
          <a:lstStyle/>
          <a:p>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D</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i</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c</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i</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o</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n</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a</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r</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i</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e</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J</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7" name="Sets Direct access for membership  Is this item here hash-based"/>
          <p:cNvSpPr/>
          <p:nvPr/>
        </p:nvSpPr>
        <p:spPr>
          <a:xfrm>
            <a:off x="666750" y="5019675"/>
            <a:ext cx="16240125" cy="2171700"/>
          </a:xfrm>
          <a:prstGeom prst="rect">
            <a:avLst/>
          </a:prstGeom>
          <a:noFill/>
          <a:ln/>
        </p:spPr>
        <p:txBody>
          <a:bodyPr wrap="square" lIns="0" tIns="0" rIns="0" bIns="0" rtlCol="0" anchor="t"/>
          <a:lstStyle/>
          <a:p>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e</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
        <p:nvSpPr>
          <p:cNvPr id="8" name="ListsTuples Sequential access by position  Give me the 3rd item index-based"/>
          <p:cNvSpPr/>
          <p:nvPr/>
        </p:nvSpPr>
        <p:spPr>
          <a:xfrm>
            <a:off x="666750" y="2971800"/>
            <a:ext cx="16240125" cy="2171700"/>
          </a:xfrm>
          <a:prstGeom prst="rect">
            <a:avLst/>
          </a:prstGeom>
          <a:noFill/>
          <a:ln/>
        </p:spPr>
        <p:txBody>
          <a:bodyPr wrap="square" lIns="0" tIns="0" rIns="0" bIns="0" rtlCol="0" anchor="t"/>
          <a:lstStyle/>
          <a:p>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L</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i</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u</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p</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l</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e</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s</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a:t>
            </a:r>
            <a:pPr algn="l" indent="0" marL="0">
              <a:lnSpc>
                <a:spcPts val="4845"/>
              </a:lnSpc>
              <a:buNone/>
            </a:pPr>
            <a:r>
              <a:rPr lang="en-US" sz="4800" b="1" dirty="0">
                <a:solidFill>
                  <a:srgbClr val="FFFFFF"/>
                </a:solidFill>
                <a:latin typeface="Rubik Bold" pitchFamily="34" charset="0"/>
                <a:ea typeface="Rubik Bold" pitchFamily="34" charset="-122"/>
                <a:cs typeface="Rubik Bold"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q</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y</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v</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3</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x</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endParaRPr lang="en-US" sz="4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1D2021"/>
        </a:solidFill>
      </p:bgPr>
    </p:bg>
    <p:spTree>
      <p:nvGrpSpPr>
        <p:cNvPr id="1" name=""/>
        <p:cNvGrpSpPr/>
        <p:nvPr/>
      </p:nvGrpSpPr>
      <p:grpSpPr>
        <a:xfrm>
          <a:off x="0" y="0"/>
          <a:ext cx="0" cy="0"/>
          <a:chOff x="0" y="0"/>
          <a:chExt cx="0" cy="0"/>
        </a:xfrm>
      </p:grpSpPr>
      <p:pic>
        <p:nvPicPr>
          <p:cNvPr id="2" name="image 9" descr="preencoded.png">    </p:cNvPr>
          <p:cNvPicPr>
            <a:picLocks noChangeAspect="1"/>
          </p:cNvPicPr>
          <p:nvPr/>
        </p:nvPicPr>
        <p:blipFill>
          <a:blip r:embed="rId1"/>
          <a:srcRect l="0" r="0" t="0" b="0"/>
          <a:stretch/>
        </p:blipFill>
        <p:spPr>
          <a:xfrm>
            <a:off x="4572000" y="3962400"/>
            <a:ext cx="9144000" cy="5895975"/>
          </a:xfrm>
          <a:prstGeom prst="rect">
            <a:avLst/>
          </a:prstGeom>
        </p:spPr>
      </p:pic>
      <p:sp>
        <p:nvSpPr>
          <p:cNvPr id="3" name="Comparison"/>
          <p:cNvSpPr/>
          <p:nvPr/>
        </p:nvSpPr>
        <p:spPr>
          <a:xfrm>
            <a:off x="666750" y="514350"/>
            <a:ext cx="99631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m</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endParaRPr lang="en-US" sz="12000" dirty="0"/>
          </a:p>
        </p:txBody>
      </p:sp>
      <p:sp>
        <p:nvSpPr>
          <p:cNvPr id="4" name="Both use hashing for O1 constant-time lookups unlike lists which need On sequential search"/>
          <p:cNvSpPr/>
          <p:nvPr/>
        </p:nvSpPr>
        <p:spPr>
          <a:xfrm>
            <a:off x="666750" y="2324100"/>
            <a:ext cx="16383000" cy="2171700"/>
          </a:xfrm>
          <a:prstGeom prst="rect">
            <a:avLst/>
          </a:prstGeom>
          <a:noFill/>
          <a:ln/>
        </p:spPr>
        <p:txBody>
          <a:bodyPr wrap="square" lIns="0" tIns="0" rIns="0" bIns="0" rtlCol="0" anchor="t"/>
          <a:lstStyle/>
          <a:p>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B</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g</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f</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1</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m</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p</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k</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w</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d</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O</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q</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u</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n</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t</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i</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l</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 </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s</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e</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a</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r</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c</a:t>
            </a:r>
            <a:pPr algn="l" indent="0" marL="0">
              <a:lnSpc>
                <a:spcPts val="4845"/>
              </a:lnSpc>
              <a:buNone/>
            </a:pPr>
            <a:r>
              <a:rPr lang="en-US" sz="4800" dirty="0">
                <a:solidFill>
                  <a:srgbClr val="FFFFFF"/>
                </a:solidFill>
                <a:latin typeface="Rubik Regular" pitchFamily="34" charset="0"/>
                <a:ea typeface="Rubik Regular" pitchFamily="34" charset="-122"/>
                <a:cs typeface="Rubik Regular" pitchFamily="34" charset="-120"/>
              </a:rPr>
              <a:t>h</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2021"/>
        </a:solidFill>
      </p:bgPr>
    </p:bg>
    <p:spTree>
      <p:nvGrpSpPr>
        <p:cNvPr id="1" name=""/>
        <p:cNvGrpSpPr/>
        <p:nvPr/>
      </p:nvGrpSpPr>
      <p:grpSpPr>
        <a:xfrm>
          <a:off x="0" y="0"/>
          <a:ext cx="0" cy="0"/>
          <a:chOff x="0" y="0"/>
          <a:chExt cx="0" cy="0"/>
        </a:xfrm>
      </p:grpSpPr>
      <p:pic>
        <p:nvPicPr>
          <p:cNvPr id="2" name="bec34fec2837f5a4055e5a8c348e9446 1" descr="preencoded.png">    </p:cNvPr>
          <p:cNvPicPr>
            <a:picLocks noChangeAspect="1"/>
          </p:cNvPicPr>
          <p:nvPr/>
        </p:nvPicPr>
        <p:blipFill>
          <a:blip r:embed="rId1"/>
          <a:srcRect l="0" r="0" t="0" b="0"/>
          <a:stretch/>
        </p:blipFill>
        <p:spPr>
          <a:xfrm>
            <a:off x="17325975" y="2390775"/>
            <a:ext cx="3181350" cy="3181350"/>
          </a:xfrm>
          <a:prstGeom prst="rect">
            <a:avLst/>
          </a:prstGeom>
        </p:spPr>
      </p:pic>
      <p:sp>
        <p:nvSpPr>
          <p:cNvPr id="3" name="Why Python"/>
          <p:cNvSpPr/>
          <p:nvPr/>
        </p:nvSpPr>
        <p:spPr>
          <a:xfrm>
            <a:off x="619125" y="666750"/>
            <a:ext cx="1071562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W</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h</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y</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y</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h</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t>
            </a:r>
            <a:endParaRPr lang="en-US" sz="12000" dirty="0"/>
          </a:p>
        </p:txBody>
      </p:sp>
      <p:sp>
        <p:nvSpPr>
          <p:cNvPr id="4" name="using System using SystemDrawing using SystemWindowsForms class TurtleForm  Form  private Pen pen  new PenColorRed 2 public TurtleForm  thisText  Turtle Square Example thisSize  new Size400 400 thisPaint  new PaintEventHandlerDrawSquare  private void Draw"/>
          <p:cNvSpPr/>
          <p:nvPr/>
        </p:nvSpPr>
        <p:spPr>
          <a:xfrm>
            <a:off x="9639300" y="2886075"/>
            <a:ext cx="7886700" cy="6867525"/>
          </a:xfrm>
          <a:prstGeom prst="rect">
            <a:avLst/>
          </a:prstGeom>
          <a:noFill/>
          <a:ln/>
        </p:spPr>
        <p:txBody>
          <a:bodyPr wrap="square" lIns="0" tIns="0" rIns="0" bIns="0" rtlCol="0" anchor="t"/>
          <a:lstStyle/>
          <a:p>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F</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v</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2</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b</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F</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q</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4</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4</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39BAE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v</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q</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v</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v</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q</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b</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j</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v</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k</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1</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1</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D2A6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1</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5</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0</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q</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b</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h</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b</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m</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g</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D</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w</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z</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x</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y</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l</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e</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f</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
</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pPr algn="l" indent="0" marL="0">
              <a:lnSpc>
                <a:spcPts val="1466"/>
              </a:lnSpc>
              <a:buNone/>
            </a:pPr>
            <a:r>
              <a:rPr lang="en-US" sz="1500" dirty="0">
                <a:solidFill>
                  <a:srgbClr val="FF8F40"/>
                </a:solidFill>
                <a:latin typeface="Share Tech Mono Regular" pitchFamily="34" charset="0"/>
                <a:ea typeface="Share Tech Mono Regular" pitchFamily="34" charset="-122"/>
                <a:cs typeface="Share Tech Mono Regular" pitchFamily="34" charset="-120"/>
              </a:rPr>
              <a:t>.</a:t>
            </a:r>
            <a:br/>
            <a:pPr algn="l" indent="0" marL="0">
              <a:lnSpc>
                <a:spcPts val="1466"/>
              </a:lnSpc>
              <a:buNone/>
            </a:pPr>
            <a:endParaRPr lang="en-US" sz="1500" dirty="0"/>
          </a:p>
        </p:txBody>
      </p:sp>
      <p:sp>
        <p:nvSpPr>
          <p:cNvPr id="5" name="Advantages Easy to read and write Fast to develop Large libraries and community Easy to debug Disadvantages Slower execution than compiled languages Higher memory usage Not ideal for mobile apps or low-level programming"/>
          <p:cNvSpPr/>
          <p:nvPr/>
        </p:nvSpPr>
        <p:spPr>
          <a:xfrm>
            <a:off x="619125" y="3200400"/>
            <a:ext cx="8210550" cy="5238750"/>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v</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y</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F</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v</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b</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c</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y</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y</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b</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v</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x</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c</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c</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y</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f</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b</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v</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endParaRPr lang="en-US" sz="3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D2021"/>
        </a:solidFill>
      </p:bgPr>
    </p:bg>
    <p:spTree>
      <p:nvGrpSpPr>
        <p:cNvPr id="1" name=""/>
        <p:cNvGrpSpPr/>
        <p:nvPr/>
      </p:nvGrpSpPr>
      <p:grpSpPr>
        <a:xfrm>
          <a:off x="0" y="0"/>
          <a:ext cx="0" cy="0"/>
          <a:chOff x="0" y="0"/>
          <a:chExt cx="0" cy="0"/>
        </a:xfrm>
      </p:grpSpPr>
      <p:pic>
        <p:nvPicPr>
          <p:cNvPr id="2" name="Input Method" descr="preencoded.png">    </p:cNvPr>
          <p:cNvPicPr>
            <a:picLocks noChangeAspect="1"/>
          </p:cNvPicPr>
          <p:nvPr/>
        </p:nvPicPr>
        <p:blipFill>
          <a:blip r:embed="rId1"/>
          <a:srcRect l="0" r="0" t="0" b="0"/>
          <a:stretch/>
        </p:blipFill>
        <p:spPr>
          <a:xfrm>
            <a:off x="619125" y="2476500"/>
            <a:ext cx="15468600" cy="1533525"/>
          </a:xfrm>
          <a:prstGeom prst="rect">
            <a:avLst/>
          </a:prstGeom>
        </p:spPr>
      </p:pic>
      <p:pic>
        <p:nvPicPr>
          <p:cNvPr id="3" name="Right arrow straight" descr="preencoded.png">    </p:cNvPr>
          <p:cNvPicPr>
            <a:picLocks noChangeAspect="1"/>
          </p:cNvPicPr>
          <p:nvPr/>
        </p:nvPicPr>
        <p:blipFill>
          <a:blip r:embed="rId2"/>
          <a:srcRect l="0" r="0" t="0" b="0"/>
          <a:stretch/>
        </p:blipFill>
        <p:spPr>
          <a:xfrm>
            <a:off x="10953750" y="4383389"/>
            <a:ext cx="1580570" cy="1357121"/>
          </a:xfrm>
          <a:prstGeom prst="rect">
            <a:avLst/>
          </a:prstGeom>
        </p:spPr>
      </p:pic>
      <p:pic>
        <p:nvPicPr>
          <p:cNvPr id="4" name="Right arrow straight" descr="preencoded.png">    </p:cNvPr>
          <p:cNvPicPr>
            <a:picLocks noChangeAspect="1"/>
          </p:cNvPicPr>
          <p:nvPr/>
        </p:nvPicPr>
        <p:blipFill>
          <a:blip r:embed="rId3"/>
          <a:srcRect l="0" r="0" t="0" b="0"/>
          <a:stretch/>
        </p:blipFill>
        <p:spPr>
          <a:xfrm>
            <a:off x="5697745" y="6561647"/>
            <a:ext cx="1606276" cy="1312470"/>
          </a:xfrm>
          <a:prstGeom prst="rect">
            <a:avLst/>
          </a:prstGeom>
        </p:spPr>
      </p:pic>
      <p:pic>
        <p:nvPicPr>
          <p:cNvPr id="5" name="Right arrow straight" descr="preencoded.png">    </p:cNvPr>
          <p:cNvPicPr>
            <a:picLocks noChangeAspect="1"/>
          </p:cNvPicPr>
          <p:nvPr/>
        </p:nvPicPr>
        <p:blipFill>
          <a:blip r:embed="rId4"/>
          <a:srcRect l="0" r="0" t="0" b="0"/>
          <a:stretch/>
        </p:blipFill>
        <p:spPr>
          <a:xfrm>
            <a:off x="3565131" y="5115558"/>
            <a:ext cx="1146288" cy="868616"/>
          </a:xfrm>
          <a:prstGeom prst="rect">
            <a:avLst/>
          </a:prstGeom>
        </p:spPr>
      </p:pic>
      <p:pic>
        <p:nvPicPr>
          <p:cNvPr id="6" name="Rectangle 5" descr="preencoded.png">    </p:cNvPr>
          <p:cNvPicPr>
            <a:picLocks noChangeAspect="1"/>
          </p:cNvPicPr>
          <p:nvPr/>
        </p:nvPicPr>
        <p:blipFill>
          <a:blip r:embed="rId5"/>
          <a:srcRect l="0" r="0" t="0" b="0"/>
          <a:stretch/>
        </p:blipFill>
        <p:spPr>
          <a:xfrm>
            <a:off x="11744325" y="8401050"/>
            <a:ext cx="1476375" cy="438150"/>
          </a:xfrm>
          <a:prstGeom prst="rect">
            <a:avLst/>
          </a:prstGeom>
        </p:spPr>
      </p:pic>
      <p:sp>
        <p:nvSpPr>
          <p:cNvPr id="7" name="Functions"/>
          <p:cNvSpPr/>
          <p:nvPr/>
        </p:nvSpPr>
        <p:spPr>
          <a:xfrm>
            <a:off x="619125" y="666750"/>
            <a:ext cx="844867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u</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8" name="Think of it as a verb something that performs an action when you call it"/>
          <p:cNvSpPr/>
          <p:nvPr/>
        </p:nvSpPr>
        <p:spPr>
          <a:xfrm>
            <a:off x="619125" y="2476500"/>
            <a:ext cx="15525750" cy="15335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k</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v</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r</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c</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9" name="printHello World"/>
          <p:cNvSpPr/>
          <p:nvPr/>
        </p:nvSpPr>
        <p:spPr>
          <a:xfrm>
            <a:off x="3571875" y="4619625"/>
            <a:ext cx="11201400" cy="2057400"/>
          </a:xfrm>
          <a:prstGeom prst="rect">
            <a:avLst/>
          </a:prstGeom>
          <a:noFill/>
          <a:ln/>
        </p:spPr>
        <p:txBody>
          <a:bodyPr wrap="square" lIns="0" tIns="0" rIns="0" bIns="0" rtlCol="0" anchor="t"/>
          <a:lstStyle/>
          <a:p>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r</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6885"/>
              </a:lnSpc>
              <a:buNone/>
            </a:pPr>
            <a:r>
              <a:rPr lang="en-US" sz="72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W</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d</a:t>
            </a:r>
            <a:pPr algn="l" indent="0" marL="0">
              <a:lnSpc>
                <a:spcPts val="6885"/>
              </a:lnSpc>
              <a:buNone/>
            </a:pPr>
            <a:r>
              <a:rPr lang="en-US" sz="72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6885"/>
              </a:lnSpc>
              <a:buNone/>
            </a:pPr>
            <a:r>
              <a:rPr lang="en-US" sz="7200" dirty="0">
                <a:solidFill>
                  <a:srgbClr val="BFBDB6"/>
                </a:solidFill>
                <a:latin typeface="Share Tech Mono Regular" pitchFamily="34" charset="0"/>
                <a:ea typeface="Share Tech Mono Regular" pitchFamily="34" charset="-122"/>
                <a:cs typeface="Share Tech Mono Regular" pitchFamily="34" charset="-120"/>
              </a:rPr>
              <a:t>
</a:t>
            </a:r>
            <a:endParaRPr lang="en-US" sz="7200" dirty="0"/>
          </a:p>
        </p:txBody>
      </p:sp>
      <p:sp>
        <p:nvSpPr>
          <p:cNvPr id="10" name="inputargument"/>
          <p:cNvSpPr/>
          <p:nvPr/>
        </p:nvSpPr>
        <p:spPr>
          <a:xfrm>
            <a:off x="12534900" y="4010025"/>
            <a:ext cx="3200400"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endParaRPr lang="en-US" sz="3000" dirty="0"/>
          </a:p>
        </p:txBody>
      </p:sp>
      <p:sp>
        <p:nvSpPr>
          <p:cNvPr id="11" name="Paranthese"/>
          <p:cNvSpPr/>
          <p:nvPr/>
        </p:nvSpPr>
        <p:spPr>
          <a:xfrm>
            <a:off x="3619500" y="7867650"/>
            <a:ext cx="2266950"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endParaRPr lang="en-US" sz="3000" dirty="0"/>
          </a:p>
        </p:txBody>
      </p:sp>
      <p:sp>
        <p:nvSpPr>
          <p:cNvPr id="12" name="Name"/>
          <p:cNvSpPr/>
          <p:nvPr/>
        </p:nvSpPr>
        <p:spPr>
          <a:xfrm>
            <a:off x="2181225" y="4914900"/>
            <a:ext cx="1266825"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m</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endParaRPr lang="en-US" sz="3000" dirty="0"/>
          </a:p>
        </p:txBody>
      </p:sp>
      <p:sp>
        <p:nvSpPr>
          <p:cNvPr id="13" name="NOTE Double quotes are used to help differentiate between the text String and the code"/>
          <p:cNvSpPr/>
          <p:nvPr/>
        </p:nvSpPr>
        <p:spPr>
          <a:xfrm>
            <a:off x="10868025" y="7400925"/>
            <a:ext cx="6496050" cy="2009775"/>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q</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p</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b</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x</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D2021"/>
        </a:solidFill>
      </p:bgPr>
    </p:bg>
    <p:spTree>
      <p:nvGrpSpPr>
        <p:cNvPr id="1" name=""/>
        <p:cNvGrpSpPr/>
        <p:nvPr/>
      </p:nvGrpSpPr>
      <p:grpSpPr>
        <a:xfrm>
          <a:off x="0" y="0"/>
          <a:ext cx="0" cy="0"/>
          <a:chOff x="0" y="0"/>
          <a:chExt cx="0" cy="0"/>
        </a:xfrm>
      </p:grpSpPr>
      <p:pic>
        <p:nvPicPr>
          <p:cNvPr id="2" name="Input Method" descr="preencoded.png">    </p:cNvPr>
          <p:cNvPicPr>
            <a:picLocks noChangeAspect="1"/>
          </p:cNvPicPr>
          <p:nvPr/>
        </p:nvPicPr>
        <p:blipFill>
          <a:blip r:embed="rId1"/>
          <a:srcRect l="0" r="0" t="0" b="0"/>
          <a:stretch/>
        </p:blipFill>
        <p:spPr>
          <a:xfrm>
            <a:off x="666750" y="2324100"/>
            <a:ext cx="16744950" cy="1533525"/>
          </a:xfrm>
          <a:prstGeom prst="rect">
            <a:avLst/>
          </a:prstGeom>
        </p:spPr>
      </p:pic>
      <p:pic>
        <p:nvPicPr>
          <p:cNvPr id="3" name="Untitled diagram _ Mermaid Chart-2025-10-06-162737 1" descr="preencoded.png">    </p:cNvPr>
          <p:cNvPicPr>
            <a:picLocks noChangeAspect="1"/>
          </p:cNvPicPr>
          <p:nvPr/>
        </p:nvPicPr>
        <p:blipFill>
          <a:blip r:embed="rId2"/>
          <a:srcRect l="0" r="0" t="0" b="0"/>
          <a:stretch/>
        </p:blipFill>
        <p:spPr>
          <a:xfrm>
            <a:off x="1914525" y="4924425"/>
            <a:ext cx="14458950" cy="2381250"/>
          </a:xfrm>
          <a:prstGeom prst="rect">
            <a:avLst/>
          </a:prstGeom>
        </p:spPr>
      </p:pic>
      <p:sp>
        <p:nvSpPr>
          <p:cNvPr id="4" name="Functions"/>
          <p:cNvSpPr/>
          <p:nvPr/>
        </p:nvSpPr>
        <p:spPr>
          <a:xfrm>
            <a:off x="666750" y="514350"/>
            <a:ext cx="8448675"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F</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u</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c</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o</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5" name="You give it input it process this input and it may give an output return value"/>
          <p:cNvSpPr/>
          <p:nvPr/>
        </p:nvSpPr>
        <p:spPr>
          <a:xfrm>
            <a:off x="666750" y="2324100"/>
            <a:ext cx="16802100" cy="15335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i</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o</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u</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D2021"/>
        </a:solidFill>
      </p:bgPr>
    </p:bg>
    <p:spTree>
      <p:nvGrpSpPr>
        <p:cNvPr id="1" name=""/>
        <p:cNvGrpSpPr/>
        <p:nvPr/>
      </p:nvGrpSpPr>
      <p:grpSpPr>
        <a:xfrm>
          <a:off x="0" y="0"/>
          <a:ext cx="0" cy="0"/>
          <a:chOff x="0" y="0"/>
          <a:chExt cx="0" cy="0"/>
        </a:xfrm>
      </p:grpSpPr>
      <p:pic>
        <p:nvPicPr>
          <p:cNvPr id="2" name="Rectangle 5" descr="preencoded.png">    </p:cNvPr>
          <p:cNvPicPr>
            <a:picLocks noChangeAspect="1"/>
          </p:cNvPicPr>
          <p:nvPr/>
        </p:nvPicPr>
        <p:blipFill>
          <a:blip r:embed="rId1"/>
          <a:srcRect l="0" r="0" t="0" b="0"/>
          <a:stretch/>
        </p:blipFill>
        <p:spPr>
          <a:xfrm>
            <a:off x="12430125" y="2476500"/>
            <a:ext cx="1952625" cy="762000"/>
          </a:xfrm>
          <a:prstGeom prst="rect">
            <a:avLst/>
          </a:prstGeom>
        </p:spPr>
      </p:pic>
      <p:pic>
        <p:nvPicPr>
          <p:cNvPr id="3" name="Rectangle 6" descr="preencoded.png">    </p:cNvPr>
          <p:cNvPicPr>
            <a:picLocks noChangeAspect="1"/>
          </p:cNvPicPr>
          <p:nvPr/>
        </p:nvPicPr>
        <p:blipFill>
          <a:blip r:embed="rId2"/>
          <a:srcRect l="0" r="0" t="0" b="0"/>
          <a:stretch/>
        </p:blipFill>
        <p:spPr>
          <a:xfrm>
            <a:off x="13925550" y="3200400"/>
            <a:ext cx="2057400" cy="762000"/>
          </a:xfrm>
          <a:prstGeom prst="rect">
            <a:avLst/>
          </a:prstGeom>
        </p:spPr>
      </p:pic>
      <p:pic>
        <p:nvPicPr>
          <p:cNvPr id="4" name="Right arrow straight" descr="preencoded.png">    </p:cNvPr>
          <p:cNvPicPr>
            <a:picLocks noChangeAspect="1"/>
          </p:cNvPicPr>
          <p:nvPr/>
        </p:nvPicPr>
        <p:blipFill>
          <a:blip r:embed="rId3"/>
          <a:srcRect l="0" r="0" t="0" b="0"/>
          <a:stretch/>
        </p:blipFill>
        <p:spPr>
          <a:xfrm>
            <a:off x="11801475" y="5238750"/>
            <a:ext cx="1260008" cy="1063037"/>
          </a:xfrm>
          <a:prstGeom prst="rect">
            <a:avLst/>
          </a:prstGeom>
        </p:spPr>
      </p:pic>
      <p:pic>
        <p:nvPicPr>
          <p:cNvPr id="5" name="Right arrow straight" descr="preencoded.png">    </p:cNvPr>
          <p:cNvPicPr>
            <a:picLocks noChangeAspect="1"/>
          </p:cNvPicPr>
          <p:nvPr/>
        </p:nvPicPr>
        <p:blipFill>
          <a:blip r:embed="rId4"/>
          <a:srcRect l="0" r="0" t="0" b="0"/>
          <a:stretch/>
        </p:blipFill>
        <p:spPr>
          <a:xfrm>
            <a:off x="5208138" y="6886575"/>
            <a:ext cx="701962" cy="1138600"/>
          </a:xfrm>
          <a:prstGeom prst="rect">
            <a:avLst/>
          </a:prstGeom>
        </p:spPr>
      </p:pic>
      <p:sp>
        <p:nvSpPr>
          <p:cNvPr id="6" name="Variables"/>
          <p:cNvSpPr/>
          <p:nvPr/>
        </p:nvSpPr>
        <p:spPr>
          <a:xfrm>
            <a:off x="619125" y="666750"/>
            <a:ext cx="77724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V</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b</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l</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7" name="A variable is a store of data You could assign whatever value you want to a variable and access that same data while the program is running"/>
          <p:cNvSpPr/>
          <p:nvPr/>
        </p:nvSpPr>
        <p:spPr>
          <a:xfrm>
            <a:off x="619125" y="2476500"/>
            <a:ext cx="16468725" cy="2219325"/>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y</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h</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p</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m</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g</a:t>
            </a:r>
            <a:endParaRPr lang="en-US" sz="4800" dirty="0"/>
          </a:p>
        </p:txBody>
      </p:sp>
      <p:sp>
        <p:nvSpPr>
          <p:cNvPr id="8" name="user_input  inputWhat is your name"/>
          <p:cNvSpPr/>
          <p:nvPr/>
        </p:nvSpPr>
        <p:spPr>
          <a:xfrm>
            <a:off x="2457450" y="6286500"/>
            <a:ext cx="13411200" cy="876300"/>
          </a:xfrm>
          <a:prstGeom prst="rect">
            <a:avLst/>
          </a:prstGeom>
          <a:noFill/>
          <a:ln/>
        </p:spPr>
        <p:txBody>
          <a:bodyPr wrap="square" lIns="0" tIns="0" rIns="0" bIns="0" rtlCol="0" anchor="t"/>
          <a:lstStyle/>
          <a:p>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_</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W</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y</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m</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endParaRPr lang="en-US" sz="4800" dirty="0"/>
          </a:p>
        </p:txBody>
      </p:sp>
      <p:sp>
        <p:nvSpPr>
          <p:cNvPr id="9" name="A string input is expected"/>
          <p:cNvSpPr/>
          <p:nvPr/>
        </p:nvSpPr>
        <p:spPr>
          <a:xfrm>
            <a:off x="12430125" y="4772025"/>
            <a:ext cx="5105400"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r</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u</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x</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p</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c</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endParaRPr lang="en-US" sz="3000" dirty="0"/>
          </a:p>
        </p:txBody>
      </p:sp>
      <p:sp>
        <p:nvSpPr>
          <p:cNvPr id="10" name="The string will be assigned to the variable user_input at runtime"/>
          <p:cNvSpPr/>
          <p:nvPr/>
        </p:nvSpPr>
        <p:spPr>
          <a:xfrm>
            <a:off x="1000125" y="8029575"/>
            <a:ext cx="13087350" cy="466725"/>
          </a:xfrm>
          <a:prstGeom prst="rect">
            <a:avLst/>
          </a:prstGeom>
          <a:noFill/>
          <a:ln/>
        </p:spPr>
        <p:txBody>
          <a:bodyPr wrap="square" lIns="0" tIns="0" rIns="0" bIns="0" rtlCol="0" anchor="t"/>
          <a:lstStyle/>
          <a:p>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w</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l</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b</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a</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s</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i</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g</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n</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d</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o</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t</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h</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e</a:t>
            </a:r>
            <a:pPr algn="l" indent="0" marL="0">
              <a:lnSpc>
                <a:spcPts val="2593"/>
              </a:lnSpc>
              <a:buNone/>
            </a:pPr>
            <a:r>
              <a:rPr lang="en-US" sz="3000" dirty="0">
                <a:solidFill>
                  <a:srgbClr val="FFFFFF"/>
                </a:solidFill>
                <a:latin typeface="Montserrat Medium" pitchFamily="34" charset="0"/>
                <a:ea typeface="Montserrat Medium" pitchFamily="34" charset="-122"/>
                <a:cs typeface="Montserrat Medium"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v</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b</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l</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s</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_</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p</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 </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r</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u</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i</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m</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endParaRPr lang="en-US"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D2021"/>
        </a:solidFill>
      </p:bgPr>
    </p:bg>
    <p:spTree>
      <p:nvGrpSpPr>
        <p:cNvPr id="1" name=""/>
        <p:cNvGrpSpPr/>
        <p:nvPr/>
      </p:nvGrpSpPr>
      <p:grpSpPr>
        <a:xfrm>
          <a:off x="0" y="0"/>
          <a:ext cx="0" cy="0"/>
          <a:chOff x="0" y="0"/>
          <a:chExt cx="0" cy="0"/>
        </a:xfrm>
      </p:grpSpPr>
      <p:pic>
        <p:nvPicPr>
          <p:cNvPr id="2" name="Sequential" descr="preencoded.png">    </p:cNvPr>
          <p:cNvPicPr>
            <a:picLocks noChangeAspect="1"/>
          </p:cNvPicPr>
          <p:nvPr/>
        </p:nvPicPr>
        <p:blipFill>
          <a:blip r:embed="rId1"/>
          <a:srcRect l="0" r="0" t="0" b="0"/>
          <a:stretch/>
        </p:blipFill>
        <p:spPr>
          <a:xfrm>
            <a:off x="12334875" y="4562475"/>
            <a:ext cx="5305425" cy="2609850"/>
          </a:xfrm>
          <a:prstGeom prst="rect">
            <a:avLst/>
          </a:prstGeom>
        </p:spPr>
      </p:pic>
      <p:pic>
        <p:nvPicPr>
          <p:cNvPr id="3" name="Other" descr="preencoded.png">    </p:cNvPr>
          <p:cNvPicPr>
            <a:picLocks noChangeAspect="1"/>
          </p:cNvPicPr>
          <p:nvPr/>
        </p:nvPicPr>
        <p:blipFill>
          <a:blip r:embed="rId2"/>
          <a:srcRect l="0" r="0" t="0" b="0"/>
          <a:stretch/>
        </p:blipFill>
        <p:spPr>
          <a:xfrm>
            <a:off x="12334856" y="7267575"/>
            <a:ext cx="5305425" cy="2600325"/>
          </a:xfrm>
          <a:prstGeom prst="rect">
            <a:avLst/>
          </a:prstGeom>
        </p:spPr>
      </p:pic>
      <p:pic>
        <p:nvPicPr>
          <p:cNvPr id="4" name="Binary" descr="preencoded.png">    </p:cNvPr>
          <p:cNvPicPr>
            <a:picLocks noChangeAspect="1"/>
          </p:cNvPicPr>
          <p:nvPr/>
        </p:nvPicPr>
        <p:blipFill>
          <a:blip r:embed="rId3"/>
          <a:srcRect l="0" r="0" t="0" b="0"/>
          <a:stretch/>
        </p:blipFill>
        <p:spPr>
          <a:xfrm>
            <a:off x="619125" y="4562475"/>
            <a:ext cx="5305425" cy="5305425"/>
          </a:xfrm>
          <a:prstGeom prst="rect">
            <a:avLst/>
          </a:prstGeom>
        </p:spPr>
      </p:pic>
      <p:pic>
        <p:nvPicPr>
          <p:cNvPr id="5" name="Numeric" descr="preencoded.png">    </p:cNvPr>
          <p:cNvPicPr>
            <a:picLocks noChangeAspect="1"/>
          </p:cNvPicPr>
          <p:nvPr/>
        </p:nvPicPr>
        <p:blipFill>
          <a:blip r:embed="rId4"/>
          <a:srcRect l="0" r="0" t="0" b="0"/>
          <a:stretch/>
        </p:blipFill>
        <p:spPr>
          <a:xfrm>
            <a:off x="6496050" y="4562475"/>
            <a:ext cx="5305425" cy="5305425"/>
          </a:xfrm>
          <a:prstGeom prst="rect">
            <a:avLst/>
          </a:prstGeom>
        </p:spPr>
      </p:pic>
      <p:pic>
        <p:nvPicPr>
          <p:cNvPr id="6" name="Rectangle 6" descr="preencoded.png">    </p:cNvPr>
          <p:cNvPicPr>
            <a:picLocks noChangeAspect="1"/>
          </p:cNvPicPr>
          <p:nvPr/>
        </p:nvPicPr>
        <p:blipFill>
          <a:blip r:embed="rId5"/>
          <a:srcRect l="0" r="0" t="0" b="0"/>
          <a:stretch/>
        </p:blipFill>
        <p:spPr>
          <a:xfrm>
            <a:off x="14154150" y="2085975"/>
            <a:ext cx="3571875" cy="762000"/>
          </a:xfrm>
          <a:prstGeom prst="rect">
            <a:avLst/>
          </a:prstGeom>
        </p:spPr>
      </p:pic>
      <p:sp>
        <p:nvSpPr>
          <p:cNvPr id="7" name="var1  Apple Var2  True2Apple var3  True2Apple"/>
          <p:cNvSpPr/>
          <p:nvPr/>
        </p:nvSpPr>
        <p:spPr>
          <a:xfrm>
            <a:off x="12649200" y="5667375"/>
            <a:ext cx="4781550" cy="1323975"/>
          </a:xfrm>
          <a:prstGeom prst="rect">
            <a:avLst/>
          </a:prstGeom>
          <a:noFill/>
          <a:ln/>
        </p:spPr>
        <p:txBody>
          <a:bodyPr wrap="square" lIns="0" tIns="0" rIns="0" bIns="0" rtlCol="0" anchor="t"/>
          <a:lstStyle/>
          <a:p>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v</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1</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CF222E"/>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V</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CF222E"/>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v</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3</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CF222E"/>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r</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u</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0550AE"/>
                </a:solidFill>
                <a:latin typeface="Share Tech Mono Regular" pitchFamily="34" charset="0"/>
                <a:ea typeface="Share Tech Mono Regular" pitchFamily="34" charset="-122"/>
                <a:cs typeface="Share Tech Mono Regular" pitchFamily="34" charset="-120"/>
              </a:rPr>
              <a:t>2</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p</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l</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e</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pPr algn="l" indent="0" marL="0">
              <a:lnSpc>
                <a:spcPts val="2869"/>
              </a:lnSpc>
              <a:buNone/>
            </a:pPr>
            <a:r>
              <a:rPr lang="en-US" sz="3000" dirty="0">
                <a:solidFill>
                  <a:srgbClr val="1F2328"/>
                </a:solidFill>
                <a:latin typeface="Share Tech Mono Regular" pitchFamily="34" charset="0"/>
                <a:ea typeface="Share Tech Mono Regular" pitchFamily="34" charset="-122"/>
                <a:cs typeface="Share Tech Mono Regular" pitchFamily="34" charset="-120"/>
              </a:rPr>
              <a:t> </a:t>
            </a:r>
            <a:endParaRPr lang="en-US" sz="3000" dirty="0"/>
          </a:p>
        </p:txBody>
      </p:sp>
      <p:sp>
        <p:nvSpPr>
          <p:cNvPr id="8" name="Sequence"/>
          <p:cNvSpPr/>
          <p:nvPr/>
        </p:nvSpPr>
        <p:spPr>
          <a:xfrm>
            <a:off x="12496800" y="4572000"/>
            <a:ext cx="2381250" cy="79057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S</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q</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u</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n</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c</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endParaRPr lang="en-US" sz="4800" dirty="0"/>
          </a:p>
        </p:txBody>
      </p:sp>
      <p:sp>
        <p:nvSpPr>
          <p:cNvPr id="9" name="Var1a1p2l1e1 var21223"/>
          <p:cNvSpPr/>
          <p:nvPr/>
        </p:nvSpPr>
        <p:spPr>
          <a:xfrm>
            <a:off x="12525356" y="8286750"/>
            <a:ext cx="5057775" cy="876300"/>
          </a:xfrm>
          <a:prstGeom prst="rect">
            <a:avLst/>
          </a:prstGeom>
          <a:noFill/>
          <a:ln/>
        </p:spPr>
        <p:txBody>
          <a:bodyPr wrap="square" lIns="0" tIns="0" rIns="0" bIns="0" rtlCol="0" anchor="t"/>
          <a:lstStyle/>
          <a:p>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V</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r</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1</a:t>
            </a:r>
            <a:pPr algn="l" indent="0" marL="0">
              <a:lnSpc>
                <a:spcPts val="2295"/>
              </a:lnSpc>
              <a:buNone/>
            </a:pPr>
            <a:r>
              <a:rPr lang="en-US" sz="2400" dirty="0">
                <a:solidFill>
                  <a:srgbClr val="F12727"/>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1</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p</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2</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l</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1</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e</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1</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
</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v</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r</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2</a:t>
            </a:r>
            <a:pPr algn="l" indent="0" marL="0">
              <a:lnSpc>
                <a:spcPts val="2295"/>
              </a:lnSpc>
              <a:buNone/>
            </a:pPr>
            <a:r>
              <a:rPr lang="en-US" sz="2400" dirty="0">
                <a:solidFill>
                  <a:srgbClr val="F12727"/>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1</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2</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2</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994646"/>
                </a:solidFill>
                <a:latin typeface="Share Tech Mono Regular" pitchFamily="34" charset="0"/>
                <a:ea typeface="Share Tech Mono Regular" pitchFamily="34" charset="-122"/>
                <a:cs typeface="Share Tech Mono Regular" pitchFamily="34" charset="-120"/>
              </a:rPr>
              <a:t>3</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
</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
</a:t>
            </a:r>
            <a:pPr algn="l" indent="0" marL="0">
              <a:lnSpc>
                <a:spcPts val="2295"/>
              </a:lnSpc>
              <a:buNone/>
            </a:pPr>
            <a:r>
              <a:rPr lang="en-US" sz="2400" dirty="0">
                <a:solidFill>
                  <a:srgbClr val="F8F8F8"/>
                </a:solidFill>
                <a:latin typeface="Share Tech Mono Regular" pitchFamily="34" charset="0"/>
                <a:ea typeface="Share Tech Mono Regular" pitchFamily="34" charset="-122"/>
                <a:cs typeface="Share Tech Mono Regular" pitchFamily="34" charset="-120"/>
              </a:rPr>
              <a:t> </a:t>
            </a:r>
            <a:endParaRPr lang="en-US" sz="2400" dirty="0"/>
          </a:p>
        </p:txBody>
      </p:sp>
      <p:sp>
        <p:nvSpPr>
          <p:cNvPr id="10" name="Other"/>
          <p:cNvSpPr/>
          <p:nvPr/>
        </p:nvSpPr>
        <p:spPr>
          <a:xfrm>
            <a:off x="12496781" y="7267575"/>
            <a:ext cx="1343025" cy="79057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O</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t</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h</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r</a:t>
            </a:r>
            <a:endParaRPr lang="en-US" sz="4800" dirty="0"/>
          </a:p>
        </p:txBody>
      </p:sp>
      <p:sp>
        <p:nvSpPr>
          <p:cNvPr id="11" name="Var1  True var2  False var3  0 var4  1"/>
          <p:cNvSpPr/>
          <p:nvPr/>
        </p:nvSpPr>
        <p:spPr>
          <a:xfrm>
            <a:off x="1019175" y="5943600"/>
            <a:ext cx="4333875" cy="2771775"/>
          </a:xfrm>
          <a:prstGeom prst="rect">
            <a:avLst/>
          </a:prstGeom>
          <a:noFill/>
          <a:ln/>
        </p:spPr>
        <p:txBody>
          <a:bodyPr wrap="square" lIns="0" tIns="0" rIns="0" bIns="0" rtlCol="0" anchor="t"/>
          <a:lstStyle/>
          <a:p>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B5CEA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3</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0</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4</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4D4D4"/>
                </a:solidFill>
                <a:latin typeface="Share Tech Mono Regular" pitchFamily="34" charset="0"/>
                <a:ea typeface="Share Tech Mono Regular" pitchFamily="34" charset="-122"/>
                <a:cs typeface="Share Tech Mono Regular" pitchFamily="34" charset="-120"/>
              </a:rPr>
              <a:t> </a:t>
            </a:r>
            <a:endParaRPr lang="en-US" sz="4800" dirty="0"/>
          </a:p>
        </p:txBody>
      </p:sp>
      <p:sp>
        <p:nvSpPr>
          <p:cNvPr id="12" name="Boolean"/>
          <p:cNvSpPr/>
          <p:nvPr/>
        </p:nvSpPr>
        <p:spPr>
          <a:xfrm>
            <a:off x="771525" y="4572000"/>
            <a:ext cx="1981200" cy="79057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B</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o</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o</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l</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a</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n</a:t>
            </a:r>
            <a:endParaRPr lang="en-US" sz="4800" dirty="0"/>
          </a:p>
        </p:txBody>
      </p:sp>
      <p:sp>
        <p:nvSpPr>
          <p:cNvPr id="13" name="Numeric"/>
          <p:cNvSpPr/>
          <p:nvPr/>
        </p:nvSpPr>
        <p:spPr>
          <a:xfrm>
            <a:off x="6657975" y="4572000"/>
            <a:ext cx="2085975" cy="790575"/>
          </a:xfrm>
          <a:prstGeom prst="rect">
            <a:avLst/>
          </a:prstGeom>
          <a:noFill/>
          <a:ln/>
        </p:spPr>
        <p:txBody>
          <a:bodyPr wrap="square" lIns="0" tIns="0" rIns="0" bIns="0" rtlCol="0" anchor="ctr"/>
          <a:lstStyle/>
          <a:p>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N</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u</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m</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e</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r</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i</a:t>
            </a:r>
            <a:pPr algn="l" indent="0" marL="0">
              <a:lnSpc>
                <a:spcPts val="5865"/>
              </a:lnSpc>
              <a:buNone/>
            </a:pPr>
            <a:r>
              <a:rPr lang="en-US" sz="4800" b="1" dirty="0">
                <a:solidFill>
                  <a:srgbClr val="1D2021"/>
                </a:solidFill>
                <a:latin typeface="Antonio Bold" pitchFamily="34" charset="0"/>
                <a:ea typeface="Antonio Bold" pitchFamily="34" charset="-122"/>
                <a:cs typeface="Antonio Bold" pitchFamily="34" charset="-120"/>
              </a:rPr>
              <a:t>c</a:t>
            </a:r>
            <a:endParaRPr lang="en-US" sz="4800" dirty="0"/>
          </a:p>
        </p:txBody>
      </p:sp>
      <p:sp>
        <p:nvSpPr>
          <p:cNvPr id="14" name="Var1  69 var2  42 var3  3  4j"/>
          <p:cNvSpPr/>
          <p:nvPr/>
        </p:nvSpPr>
        <p:spPr>
          <a:xfrm>
            <a:off x="6667500" y="5848350"/>
            <a:ext cx="5181600" cy="2743200"/>
          </a:xfrm>
          <a:prstGeom prst="rect">
            <a:avLst/>
          </a:prstGeom>
          <a:noFill/>
          <a:ln/>
        </p:spPr>
        <p:txBody>
          <a:bodyPr wrap="square" lIns="0" tIns="0" rIns="0" bIns="0" rtlCol="0" anchor="t"/>
          <a:lstStyle/>
          <a:p>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1</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6</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9</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4</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2</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3</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3</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005CC5"/>
                </a:solidFill>
                <a:latin typeface="Share Tech Mono Regular" pitchFamily="34" charset="0"/>
                <a:ea typeface="Share Tech Mono Regular" pitchFamily="34" charset="-122"/>
                <a:cs typeface="Share Tech Mono Regular" pitchFamily="34" charset="-120"/>
              </a:rPr>
              <a:t>4</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j</a:t>
            </a:r>
            <a:pPr algn="l" indent="0" marL="0">
              <a:lnSpc>
                <a:spcPts val="4590"/>
              </a:lnSpc>
              <a:buNone/>
            </a:pPr>
            <a:r>
              <a:rPr lang="en-US" sz="4800" dirty="0">
                <a:solidFill>
                  <a:srgbClr val="D73A49"/>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24292E"/>
                </a:solidFill>
                <a:latin typeface="Share Tech Mono Regular" pitchFamily="34" charset="0"/>
                <a:ea typeface="Share Tech Mono Regular" pitchFamily="34" charset="-122"/>
                <a:cs typeface="Share Tech Mono Regular" pitchFamily="34" charset="-120"/>
              </a:rPr>
              <a:t> </a:t>
            </a:r>
            <a:endParaRPr lang="en-US" sz="4800" dirty="0"/>
          </a:p>
        </p:txBody>
      </p:sp>
      <p:sp>
        <p:nvSpPr>
          <p:cNvPr id="15" name="A variable can be stored in various different data types In this workshop we will cover strings ints floats booleans"/>
          <p:cNvSpPr/>
          <p:nvPr/>
        </p:nvSpPr>
        <p:spPr>
          <a:xfrm>
            <a:off x="619125" y="2085975"/>
            <a:ext cx="17278350" cy="226695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c</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b</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v</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f</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d</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y</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p</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e</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s</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a:t>
            </a:r>
            <a:pPr algn="l" indent="0" marL="0">
              <a:lnSpc>
                <a:spcPts val="4127"/>
              </a:lnSpc>
              <a:buNone/>
            </a:pPr>
            <a:r>
              <a:rPr lang="en-US" sz="4800" b="1" dirty="0">
                <a:solidFill>
                  <a:srgbClr val="FFFFFF"/>
                </a:solidFill>
                <a:latin typeface="Montserrat Bold" pitchFamily="34" charset="0"/>
                <a:ea typeface="Montserrat Bold" pitchFamily="34" charset="-122"/>
                <a:cs typeface="Montserrat Bold"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w</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k</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h</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p</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w</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w</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c</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v</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r</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g</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i</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f</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 </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b</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o</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l</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e</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n</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s</a:t>
            </a:r>
            <a:pPr algn="l" indent="0" marL="0">
              <a:lnSpc>
                <a:spcPts val="4127"/>
              </a:lnSpc>
              <a:buNone/>
            </a:pPr>
            <a:r>
              <a:rPr lang="en-US" sz="4800" dirty="0">
                <a:solidFill>
                  <a:srgbClr val="FFFFFF"/>
                </a:solidFill>
                <a:latin typeface="Montserrat Regular" pitchFamily="34" charset="0"/>
                <a:ea typeface="Montserrat Regular" pitchFamily="34" charset="-122"/>
                <a:cs typeface="Montserrat Regular" pitchFamily="34" charset="-120"/>
              </a:rPr>
              <a:t>.</a:t>
            </a:r>
            <a:endParaRPr lang="en-US" sz="4800" dirty="0"/>
          </a:p>
        </p:txBody>
      </p:sp>
      <p:sp>
        <p:nvSpPr>
          <p:cNvPr id="16" name="Data Types"/>
          <p:cNvSpPr/>
          <p:nvPr/>
        </p:nvSpPr>
        <p:spPr>
          <a:xfrm>
            <a:off x="619125" y="276225"/>
            <a:ext cx="920115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D</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a</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 </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y</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p</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e</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D2021"/>
        </a:solidFill>
      </p:bgPr>
    </p:bg>
    <p:spTree>
      <p:nvGrpSpPr>
        <p:cNvPr id="1" name=""/>
        <p:cNvGrpSpPr/>
        <p:nvPr/>
      </p:nvGrpSpPr>
      <p:grpSpPr>
        <a:xfrm>
          <a:off x="0" y="0"/>
          <a:ext cx="0" cy="0"/>
          <a:chOff x="0" y="0"/>
          <a:chExt cx="0" cy="0"/>
        </a:xfrm>
      </p:grpSpPr>
      <p:sp>
        <p:nvSpPr>
          <p:cNvPr id="2" name="Strings"/>
          <p:cNvSpPr/>
          <p:nvPr/>
        </p:nvSpPr>
        <p:spPr>
          <a:xfrm>
            <a:off x="619125" y="514350"/>
            <a:ext cx="6286500" cy="1809750"/>
          </a:xfrm>
          <a:prstGeom prst="rect">
            <a:avLst/>
          </a:prstGeom>
          <a:noFill/>
          <a:ln/>
        </p:spPr>
        <p:txBody>
          <a:bodyPr wrap="square" lIns="0" tIns="0" rIns="0" bIns="0" rtlCol="0" anchor="t"/>
          <a:lstStyle/>
          <a:p>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t</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r</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i</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n</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g</a:t>
            </a:r>
            <a:pPr algn="l" indent="0" marL="0">
              <a:lnSpc>
                <a:spcPts val="12113"/>
              </a:lnSpc>
              <a:buNone/>
            </a:pPr>
            <a:r>
              <a:rPr lang="en-US" sz="12000" dirty="0">
                <a:solidFill>
                  <a:srgbClr val="FFFFFF"/>
                </a:solidFill>
                <a:latin typeface="Rubik Black" pitchFamily="34" charset="0"/>
                <a:ea typeface="Rubik Black" pitchFamily="34" charset="-122"/>
                <a:cs typeface="Rubik Black" pitchFamily="34" charset="-120"/>
              </a:rPr>
              <a:t>s</a:t>
            </a:r>
            <a:endParaRPr lang="en-US" sz="12000" dirty="0"/>
          </a:p>
        </p:txBody>
      </p:sp>
      <p:sp>
        <p:nvSpPr>
          <p:cNvPr id="3" name="Text letters or words inside quotes"/>
          <p:cNvSpPr/>
          <p:nvPr/>
        </p:nvSpPr>
        <p:spPr>
          <a:xfrm>
            <a:off x="619125" y="2324100"/>
            <a:ext cx="11534775" cy="819150"/>
          </a:xfrm>
          <a:prstGeom prst="rect">
            <a:avLst/>
          </a:prstGeom>
          <a:noFill/>
          <a:ln/>
        </p:spPr>
        <p:txBody>
          <a:bodyPr wrap="square" lIns="0" tIns="0" rIns="0" bIns="0" rtlCol="0" anchor="t"/>
          <a:lstStyle/>
          <a:p>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x</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l</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w</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r</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n</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i</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d</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 </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q</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u</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o</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t</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e</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s</a:t>
            </a:r>
            <a:pPr algn="l" indent="0" marL="0">
              <a:lnSpc>
                <a:spcPts val="4127"/>
              </a:lnSpc>
              <a:buNone/>
            </a:pPr>
            <a:r>
              <a:rPr lang="en-US" sz="4800" dirty="0">
                <a:solidFill>
                  <a:srgbClr val="FFFFFF"/>
                </a:solidFill>
                <a:latin typeface="Montserrat Medium" pitchFamily="34" charset="0"/>
                <a:ea typeface="Montserrat Medium" pitchFamily="34" charset="-122"/>
                <a:cs typeface="Montserrat Medium" pitchFamily="34" charset="-120"/>
              </a:rPr>
              <a:t>.</a:t>
            </a:r>
            <a:endParaRPr lang="en-US" sz="4800" dirty="0"/>
          </a:p>
        </p:txBody>
      </p:sp>
      <p:sp>
        <p:nvSpPr>
          <p:cNvPr id="4" name="NOTE use of Single Quotes for strings is not universal In low level languages like CC or Rust single quotes are reserved for individual characters"/>
          <p:cNvSpPr/>
          <p:nvPr/>
        </p:nvSpPr>
        <p:spPr>
          <a:xfrm>
            <a:off x="6934200" y="8248650"/>
            <a:ext cx="11410950" cy="1638300"/>
          </a:xfrm>
          <a:prstGeom prst="rect">
            <a:avLst/>
          </a:prstGeom>
          <a:noFill/>
          <a:ln/>
        </p:spPr>
        <p:txBody>
          <a:bodyPr wrap="square" lIns="0" tIns="0" rIns="0" bIns="0" rtlCol="0" anchor="t"/>
          <a:lstStyle/>
          <a:p>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N</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O</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T</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E</a:t>
            </a:r>
            <a:pPr algn="l" indent="0" marL="0">
              <a:lnSpc>
                <a:spcPts val="2593"/>
              </a:lnSpc>
              <a:buNone/>
            </a:pPr>
            <a:r>
              <a:rPr lang="en-US" sz="3000" b="1" dirty="0">
                <a:solidFill>
                  <a:srgbClr val="FFFFFF"/>
                </a:solidFill>
                <a:latin typeface="Montserrat Bold" pitchFamily="34" charset="0"/>
                <a:ea typeface="Montserrat Bold" pitchFamily="34" charset="-122"/>
                <a:cs typeface="Montserrat Bold"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Q</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w</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k</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g</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q</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f</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o</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n</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v</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i</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d</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u</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l</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h</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c</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e</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r</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s</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a:t>
            </a:r>
            <a:pPr algn="l" indent="0" marL="0">
              <a:lnSpc>
                <a:spcPts val="2593"/>
              </a:lnSpc>
              <a:buNone/>
            </a:pPr>
            <a:r>
              <a:rPr lang="en-US" sz="3000" dirty="0">
                <a:solidFill>
                  <a:srgbClr val="FFFFFF"/>
                </a:solidFill>
                <a:latin typeface="Montserrat Regular" pitchFamily="34" charset="0"/>
                <a:ea typeface="Montserrat Regular" pitchFamily="34" charset="-122"/>
                <a:cs typeface="Montserrat Regular" pitchFamily="34" charset="-120"/>
              </a:rPr>
              <a:t> </a:t>
            </a:r>
            <a:endParaRPr lang="en-US" sz="3000" dirty="0"/>
          </a:p>
        </p:txBody>
      </p:sp>
      <p:sp>
        <p:nvSpPr>
          <p:cNvPr id="5" name="s  Hello lens  gives length  5 supper  converts to uppercase  HELLO slower  converts to lowercase  hello s    concatenation  Hello s0  access first character  H"/>
          <p:cNvSpPr/>
          <p:nvPr/>
        </p:nvSpPr>
        <p:spPr>
          <a:xfrm>
            <a:off x="1323975" y="3228975"/>
            <a:ext cx="15678150" cy="4295775"/>
          </a:xfrm>
          <a:prstGeom prst="rect">
            <a:avLst/>
          </a:prstGeom>
          <a:noFill/>
          <a:ln/>
        </p:spPr>
        <p:txBody>
          <a:bodyPr wrap="square" lIns="0" tIns="0" rIns="0" bIns="0" rtlCol="0" anchor="t"/>
          <a:lstStyle/>
          <a:p>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07178"/>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g</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5</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u</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p</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w</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FFB454"/>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v</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w</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F29668"/>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AD94C"/>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n</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l</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o</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D2A6F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0</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f</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i</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s</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a</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c</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t</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e</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r</a:t>
            </a:r>
            <a:pPr algn="l" indent="0" marL="0">
              <a:lnSpc>
                <a:spcPts val="4590"/>
              </a:lnSpc>
              <a:buNone/>
            </a:pPr>
            <a:r>
              <a:rPr lang="en-US" sz="4800" dirty="0">
                <a:solidFill>
                  <a:srgbClr val="ACB6B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BFBDB6"/>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59C2FF"/>
                </a:solidFill>
                <a:latin typeface="Share Tech Mono Regular" pitchFamily="34" charset="0"/>
                <a:ea typeface="Share Tech Mono Regular" pitchFamily="34" charset="-122"/>
                <a:cs typeface="Share Tech Mono Regular" pitchFamily="34" charset="-120"/>
              </a:rPr>
              <a:t> </a:t>
            </a:r>
            <a:pPr algn="l" indent="0" marL="0">
              <a:lnSpc>
                <a:spcPts val="4590"/>
              </a:lnSpc>
              <a:buNone/>
            </a:pPr>
            <a:r>
              <a:rPr lang="en-US" sz="48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59C2FF"/>
                </a:solidFill>
                <a:latin typeface="Share Tech Mono Regular" pitchFamily="34" charset="0"/>
                <a:ea typeface="Share Tech Mono Regular" pitchFamily="34" charset="-122"/>
                <a:cs typeface="Share Tech Mono Regular" pitchFamily="34" charset="-120"/>
              </a:rPr>
              <a:t>H</a:t>
            </a:r>
            <a:pPr algn="l" indent="0" marL="0">
              <a:lnSpc>
                <a:spcPts val="4590"/>
              </a:lnSpc>
              <a:buNone/>
            </a:pPr>
            <a:r>
              <a:rPr lang="en-US" sz="4800" dirty="0">
                <a:solidFill>
                  <a:srgbClr val="59C2FF"/>
                </a:solidFill>
                <a:latin typeface="Share Tech Mono Regular" pitchFamily="34" charset="0"/>
                <a:ea typeface="Share Tech Mono Regular" pitchFamily="34" charset="-122"/>
                <a:cs typeface="Share Tech Mono Regular" pitchFamily="34" charset="-120"/>
              </a:rPr>
              <a:t>'</a:t>
            </a:r>
            <a:pPr algn="l" indent="0" marL="0">
              <a:lnSpc>
                <a:spcPts val="4590"/>
              </a:lnSpc>
              <a:buNone/>
            </a:pPr>
            <a:r>
              <a:rPr lang="en-US" sz="4800" dirty="0">
                <a:solidFill>
                  <a:srgbClr val="59C2FF"/>
                </a:solidFill>
                <a:latin typeface="Share Tech Mono Regular" pitchFamily="34" charset="0"/>
                <a:ea typeface="Share Tech Mono Regular" pitchFamily="34" charset="-122"/>
                <a:cs typeface="Share Tech Mono Regular" pitchFamily="34" charset="-120"/>
              </a:rPr>
              <a:t>
</a:t>
            </a:r>
            <a:endParaRPr lang="en-US" sz="4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2025-10-22T14:00:12Z</dcterms:created>
  <dcterms:modified xsi:type="dcterms:W3CDTF">2025-10-22T14:00:12Z</dcterms:modified>
</cp:coreProperties>
</file>